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4024" r:id="rId2"/>
  </p:sldMasterIdLst>
  <p:notesMasterIdLst>
    <p:notesMasterId r:id="rId58"/>
  </p:notesMasterIdLst>
  <p:sldIdLst>
    <p:sldId id="351" r:id="rId3"/>
    <p:sldId id="394" r:id="rId4"/>
    <p:sldId id="388" r:id="rId5"/>
    <p:sldId id="311" r:id="rId6"/>
    <p:sldId id="312" r:id="rId7"/>
    <p:sldId id="313" r:id="rId8"/>
    <p:sldId id="314" r:id="rId9"/>
    <p:sldId id="354" r:id="rId10"/>
    <p:sldId id="331" r:id="rId11"/>
    <p:sldId id="332" r:id="rId12"/>
    <p:sldId id="316" r:id="rId13"/>
    <p:sldId id="317" r:id="rId14"/>
    <p:sldId id="318" r:id="rId15"/>
    <p:sldId id="358" r:id="rId16"/>
    <p:sldId id="341" r:id="rId17"/>
    <p:sldId id="340" r:id="rId18"/>
    <p:sldId id="404" r:id="rId19"/>
    <p:sldId id="389" r:id="rId20"/>
    <p:sldId id="329" r:id="rId21"/>
    <p:sldId id="330" r:id="rId22"/>
    <p:sldId id="397" r:id="rId23"/>
    <p:sldId id="400" r:id="rId24"/>
    <p:sldId id="399" r:id="rId25"/>
    <p:sldId id="392" r:id="rId26"/>
    <p:sldId id="387" r:id="rId27"/>
    <p:sldId id="383" r:id="rId28"/>
    <p:sldId id="384" r:id="rId29"/>
    <p:sldId id="385" r:id="rId30"/>
    <p:sldId id="386" r:id="rId31"/>
    <p:sldId id="401" r:id="rId32"/>
    <p:sldId id="396" r:id="rId33"/>
    <p:sldId id="357" r:id="rId34"/>
    <p:sldId id="390" r:id="rId35"/>
    <p:sldId id="361" r:id="rId36"/>
    <p:sldId id="362" r:id="rId37"/>
    <p:sldId id="367" r:id="rId38"/>
    <p:sldId id="368" r:id="rId39"/>
    <p:sldId id="369" r:id="rId40"/>
    <p:sldId id="370" r:id="rId41"/>
    <p:sldId id="391" r:id="rId42"/>
    <p:sldId id="371" r:id="rId43"/>
    <p:sldId id="339" r:id="rId44"/>
    <p:sldId id="395" r:id="rId45"/>
    <p:sldId id="403" r:id="rId46"/>
    <p:sldId id="382" r:id="rId47"/>
    <p:sldId id="338" r:id="rId48"/>
    <p:sldId id="372" r:id="rId49"/>
    <p:sldId id="373" r:id="rId50"/>
    <p:sldId id="381" r:id="rId51"/>
    <p:sldId id="375" r:id="rId52"/>
    <p:sldId id="376" r:id="rId53"/>
    <p:sldId id="377" r:id="rId54"/>
    <p:sldId id="378" r:id="rId55"/>
    <p:sldId id="379" r:id="rId56"/>
    <p:sldId id="380" r:id="rId57"/>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60DB90-FF3B-7D4A-B4A3-DEFE43592B47}">
          <p14:sldIdLst>
            <p14:sldId id="351"/>
            <p14:sldId id="394"/>
          </p14:sldIdLst>
        </p14:section>
        <p14:section name="Overview" id="{55D9A923-D630-2548-B789-398FD3AC268E}">
          <p14:sldIdLst>
            <p14:sldId id="388"/>
            <p14:sldId id="311"/>
            <p14:sldId id="312"/>
            <p14:sldId id="313"/>
            <p14:sldId id="314"/>
            <p14:sldId id="354"/>
            <p14:sldId id="331"/>
            <p14:sldId id="332"/>
            <p14:sldId id="316"/>
            <p14:sldId id="317"/>
            <p14:sldId id="318"/>
            <p14:sldId id="358"/>
            <p14:sldId id="341"/>
            <p14:sldId id="340"/>
          </p14:sldIdLst>
        </p14:section>
        <p14:section name="Analytics" id="{90D4E2FF-4D9C-F24D-9043-37E1CDD8F571}">
          <p14:sldIdLst>
            <p14:sldId id="404"/>
          </p14:sldIdLst>
        </p14:section>
        <p14:section name="Discovery" id="{1BCB46F3-E96D-4244-82CF-1AFAB190299A}">
          <p14:sldIdLst>
            <p14:sldId id="389"/>
            <p14:sldId id="329"/>
            <p14:sldId id="330"/>
          </p14:sldIdLst>
        </p14:section>
        <p14:section name="Security" id="{802E9D1C-6DCA-204A-BB0B-2180B1EDD81D}">
          <p14:sldIdLst>
            <p14:sldId id="397"/>
            <p14:sldId id="400"/>
            <p14:sldId id="399"/>
          </p14:sldIdLst>
        </p14:section>
        <p14:section name="Wrap-up" id="{B6F86E4D-5692-DE4D-93DE-09254B1DAFD1}">
          <p14:sldIdLst>
            <p14:sldId id="392"/>
            <p14:sldId id="387"/>
            <p14:sldId id="383"/>
            <p14:sldId id="384"/>
            <p14:sldId id="385"/>
            <p14:sldId id="386"/>
            <p14:sldId id="401"/>
            <p14:sldId id="396"/>
            <p14:sldId id="357"/>
            <p14:sldId id="390"/>
          </p14:sldIdLst>
        </p14:section>
        <p14:section name="Clinical Reasoning" id="{AFD4017A-983E-4244-B99D-602DD4672DF1}">
          <p14:sldIdLst>
            <p14:sldId id="361"/>
            <p14:sldId id="362"/>
            <p14:sldId id="367"/>
            <p14:sldId id="368"/>
            <p14:sldId id="369"/>
            <p14:sldId id="370"/>
            <p14:sldId id="391"/>
            <p14:sldId id="371"/>
          </p14:sldIdLst>
        </p14:section>
        <p14:section name="Closing" id="{82696291-82D2-DC48-99BE-85B1CFC69E46}">
          <p14:sldIdLst>
            <p14:sldId id="339"/>
            <p14:sldId id="395"/>
            <p14:sldId id="403"/>
            <p14:sldId id="382"/>
          </p14:sldIdLst>
        </p14:section>
        <p14:section name="Sample Content" id="{6DCF727E-9C28-854D-ADF5-320F37B814CB}">
          <p14:sldIdLst>
            <p14:sldId id="338"/>
            <p14:sldId id="372"/>
            <p14:sldId id="373"/>
            <p14:sldId id="381"/>
            <p14:sldId id="375"/>
            <p14:sldId id="376"/>
            <p14:sldId id="377"/>
            <p14:sldId id="378"/>
            <p14:sldId id="379"/>
            <p14:sldId id="3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821"/>
    <a:srgbClr val="1795D5"/>
    <a:srgbClr val="37757F"/>
    <a:srgbClr val="1981CA"/>
    <a:srgbClr val="111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5"/>
    <p:restoredTop sz="78571" autoAdjust="0"/>
  </p:normalViewPr>
  <p:slideViewPr>
    <p:cSldViewPr snapToGrid="0" snapToObjects="1">
      <p:cViewPr varScale="1">
        <p:scale>
          <a:sx n="98" d="100"/>
          <a:sy n="98" d="100"/>
        </p:scale>
        <p:origin x="118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a:t>CDS Service Logic</a:t>
          </a:r>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pt>
    <dgm:pt modelId="{6D75B513-8CC1-6049-98C8-3E81AC270C78}" type="pres">
      <dgm:prSet presAssocID="{79D3FDE7-4C4B-174C-B59C-ABA86CA0DBFD}" presName="gear1srcNode" presStyleLbl="node1" presStyleIdx="0" presStyleCnt="1"/>
      <dgm:spPr/>
    </dgm:pt>
    <dgm:pt modelId="{7C2959E9-056B-3F40-9F07-EEC8F1AC3434}" type="pres">
      <dgm:prSet presAssocID="{79D3FDE7-4C4B-174C-B59C-ABA86CA0DBFD}" presName="gear1dstNode" presStyleLbl="node1" presStyleIdx="0" presStyleCnt="1"/>
      <dgm:spPr/>
    </dgm:pt>
    <dgm:pt modelId="{CDB394F3-ABD5-CE4A-9934-BE5DE3B08239}" type="pres">
      <dgm:prSet presAssocID="{BB8C6F33-6964-F34E-867B-85C753AFADDE}" presName="connector1" presStyleLbl="sibTrans2D1" presStyleIdx="0" presStyleCnt="1"/>
      <dgm:spPr/>
    </dgm:pt>
  </dgm:ptLst>
  <dgm:cxnLst>
    <dgm:cxn modelId="{AEE6740F-303B-9044-8AE9-8ECED88F064A}" srcId="{B0F8F66D-B125-7848-90F5-1545BE030189}" destId="{79D3FDE7-4C4B-174C-B59C-ABA86CA0DBFD}" srcOrd="0" destOrd="0" parTransId="{FB18C6B5-B10D-774D-988F-8198993E4018}" sibTransId="{BB8C6F33-6964-F34E-867B-85C753AFADDE}"/>
    <dgm:cxn modelId="{4EE7961C-E0B0-A347-8383-B09440E8BCDB}" type="presOf" srcId="{BB8C6F33-6964-F34E-867B-85C753AFADDE}" destId="{CDB394F3-ABD5-CE4A-9934-BE5DE3B08239}"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F7520FD1-C0B4-6948-AD71-D063AB7320DC}" type="presOf" srcId="{79D3FDE7-4C4B-174C-B59C-ABA86CA0DBFD}" destId="{7C2959E9-056B-3F40-9F07-EEC8F1AC3434}" srcOrd="2"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08963-F0EA-2344-9EA8-78E3D182A31C}" type="doc">
      <dgm:prSet loTypeId="urn:microsoft.com/office/officeart/2005/8/layout/venn1" loCatId="" qsTypeId="urn:microsoft.com/office/officeart/2005/8/quickstyle/simple4" qsCatId="simple" csTypeId="urn:microsoft.com/office/officeart/2005/8/colors/colorful5" csCatId="colorful" phldr="1"/>
      <dgm:spPr/>
    </dgm:pt>
    <dgm:pt modelId="{62FB3071-DA77-BF4F-8746-4EC2DC095631}">
      <dgm:prSet phldrT="[Text]"/>
      <dgm:spPr/>
      <dgm:t>
        <a:bodyPr/>
        <a:lstStyle/>
        <a:p>
          <a:r>
            <a:rPr lang="en-US" dirty="0"/>
            <a:t>Local Decision Support</a:t>
          </a:r>
        </a:p>
      </dgm:t>
    </dgm:pt>
    <dgm:pt modelId="{13C3B380-D390-674D-A28B-24C9B99DDA04}" type="parTrans" cxnId="{CE0BB67C-2631-954A-B441-71C48F3AB048}">
      <dgm:prSet/>
      <dgm:spPr/>
      <dgm:t>
        <a:bodyPr/>
        <a:lstStyle/>
        <a:p>
          <a:endParaRPr lang="en-US"/>
        </a:p>
      </dgm:t>
    </dgm:pt>
    <dgm:pt modelId="{87D9F3D2-E395-444E-ABD6-45522E1F900A}" type="sibTrans" cxnId="{CE0BB67C-2631-954A-B441-71C48F3AB048}">
      <dgm:prSet/>
      <dgm:spPr/>
      <dgm:t>
        <a:bodyPr/>
        <a:lstStyle/>
        <a:p>
          <a:endParaRPr lang="en-US"/>
        </a:p>
      </dgm:t>
    </dgm:pt>
    <dgm:pt modelId="{87ECC7FC-F08C-2143-BEC3-5B16CF69B50D}">
      <dgm:prSet phldrT="[Text]"/>
      <dgm:spPr/>
      <dgm:t>
        <a:bodyPr/>
        <a:lstStyle/>
        <a:p>
          <a:r>
            <a:rPr lang="en-US" dirty="0"/>
            <a:t>Remote Decision Support</a:t>
          </a:r>
        </a:p>
      </dgm:t>
    </dgm:pt>
    <dgm:pt modelId="{9F9A1CFC-E7FC-FE4B-A13C-4341E82158CF}" type="parTrans" cxnId="{BFA1B1FB-2B99-EC40-93FC-29AB6B4B4448}">
      <dgm:prSet/>
      <dgm:spPr/>
      <dgm:t>
        <a:bodyPr/>
        <a:lstStyle/>
        <a:p>
          <a:endParaRPr lang="en-US"/>
        </a:p>
      </dgm:t>
    </dgm:pt>
    <dgm:pt modelId="{3ADCAF77-8850-7F46-9CFE-F80C775EF425}" type="sibTrans" cxnId="{BFA1B1FB-2B99-EC40-93FC-29AB6B4B4448}">
      <dgm:prSet/>
      <dgm:spPr/>
      <dgm:t>
        <a:bodyPr/>
        <a:lstStyle/>
        <a:p>
          <a:endParaRPr lang="en-US"/>
        </a:p>
      </dgm:t>
    </dgm:pt>
    <dgm:pt modelId="{C58F3D4B-01BD-2543-BF1E-56C619BE1ACD}" type="pres">
      <dgm:prSet presAssocID="{D8908963-F0EA-2344-9EA8-78E3D182A31C}" presName="compositeShape" presStyleCnt="0">
        <dgm:presLayoutVars>
          <dgm:chMax val="7"/>
          <dgm:dir/>
          <dgm:resizeHandles val="exact"/>
        </dgm:presLayoutVars>
      </dgm:prSet>
      <dgm:spPr/>
    </dgm:pt>
    <dgm:pt modelId="{F0E186A8-8A15-504C-9CA5-C6663775A6BF}" type="pres">
      <dgm:prSet presAssocID="{62FB3071-DA77-BF4F-8746-4EC2DC095631}" presName="circ1" presStyleLbl="vennNode1" presStyleIdx="0" presStyleCnt="2"/>
      <dgm:spPr/>
    </dgm:pt>
    <dgm:pt modelId="{2466CF7E-F985-A644-80FF-25872C7F5504}" type="pres">
      <dgm:prSet presAssocID="{62FB3071-DA77-BF4F-8746-4EC2DC095631}" presName="circ1Tx" presStyleLbl="revTx" presStyleIdx="0" presStyleCnt="0">
        <dgm:presLayoutVars>
          <dgm:chMax val="0"/>
          <dgm:chPref val="0"/>
          <dgm:bulletEnabled val="1"/>
        </dgm:presLayoutVars>
      </dgm:prSet>
      <dgm:spPr/>
    </dgm:pt>
    <dgm:pt modelId="{44E45DF4-5AC5-1C4C-A16D-075D05CF1AE2}" type="pres">
      <dgm:prSet presAssocID="{87ECC7FC-F08C-2143-BEC3-5B16CF69B50D}" presName="circ2" presStyleLbl="vennNode1" presStyleIdx="1" presStyleCnt="2"/>
      <dgm:spPr/>
    </dgm:pt>
    <dgm:pt modelId="{4CBC1C4B-99F3-2447-A6FD-AC2FAA3B0A01}" type="pres">
      <dgm:prSet presAssocID="{87ECC7FC-F08C-2143-BEC3-5B16CF69B50D}" presName="circ2Tx" presStyleLbl="revTx" presStyleIdx="0" presStyleCnt="0">
        <dgm:presLayoutVars>
          <dgm:chMax val="0"/>
          <dgm:chPref val="0"/>
          <dgm:bulletEnabled val="1"/>
        </dgm:presLayoutVars>
      </dgm:prSet>
      <dgm:spPr/>
    </dgm:pt>
  </dgm:ptLst>
  <dgm:cxnLst>
    <dgm:cxn modelId="{7E31803B-81CA-464B-B366-B28B47A5F9B4}" type="presOf" srcId="{87ECC7FC-F08C-2143-BEC3-5B16CF69B50D}" destId="{4CBC1C4B-99F3-2447-A6FD-AC2FAA3B0A01}" srcOrd="1" destOrd="0" presId="urn:microsoft.com/office/officeart/2005/8/layout/venn1"/>
    <dgm:cxn modelId="{5B894F49-D4E5-7648-B5D0-C70F9D0991F9}" type="presOf" srcId="{D8908963-F0EA-2344-9EA8-78E3D182A31C}" destId="{C58F3D4B-01BD-2543-BF1E-56C619BE1ACD}" srcOrd="0" destOrd="0" presId="urn:microsoft.com/office/officeart/2005/8/layout/venn1"/>
    <dgm:cxn modelId="{DB31B96B-13A5-3843-98C1-1CE87AF65764}" type="presOf" srcId="{62FB3071-DA77-BF4F-8746-4EC2DC095631}" destId="{F0E186A8-8A15-504C-9CA5-C6663775A6BF}" srcOrd="0" destOrd="0" presId="urn:microsoft.com/office/officeart/2005/8/layout/venn1"/>
    <dgm:cxn modelId="{E7598272-661D-5D40-A2B3-AFDF41720763}" type="presOf" srcId="{62FB3071-DA77-BF4F-8746-4EC2DC095631}" destId="{2466CF7E-F985-A644-80FF-25872C7F5504}" srcOrd="1" destOrd="0" presId="urn:microsoft.com/office/officeart/2005/8/layout/venn1"/>
    <dgm:cxn modelId="{CE0BB67C-2631-954A-B441-71C48F3AB048}" srcId="{D8908963-F0EA-2344-9EA8-78E3D182A31C}" destId="{62FB3071-DA77-BF4F-8746-4EC2DC095631}" srcOrd="0" destOrd="0" parTransId="{13C3B380-D390-674D-A28B-24C9B99DDA04}" sibTransId="{87D9F3D2-E395-444E-ABD6-45522E1F900A}"/>
    <dgm:cxn modelId="{5CC6B18D-3672-1E4F-B618-B85DDBC53D29}" type="presOf" srcId="{87ECC7FC-F08C-2143-BEC3-5B16CF69B50D}" destId="{44E45DF4-5AC5-1C4C-A16D-075D05CF1AE2}" srcOrd="0" destOrd="0" presId="urn:microsoft.com/office/officeart/2005/8/layout/venn1"/>
    <dgm:cxn modelId="{BFA1B1FB-2B99-EC40-93FC-29AB6B4B4448}" srcId="{D8908963-F0EA-2344-9EA8-78E3D182A31C}" destId="{87ECC7FC-F08C-2143-BEC3-5B16CF69B50D}" srcOrd="1" destOrd="0" parTransId="{9F9A1CFC-E7FC-FE4B-A13C-4341E82158CF}" sibTransId="{3ADCAF77-8850-7F46-9CFE-F80C775EF425}"/>
    <dgm:cxn modelId="{357C3DFC-2A11-D349-9920-A3D6AC0050EB}" type="presParOf" srcId="{C58F3D4B-01BD-2543-BF1E-56C619BE1ACD}" destId="{F0E186A8-8A15-504C-9CA5-C6663775A6BF}" srcOrd="0" destOrd="0" presId="urn:microsoft.com/office/officeart/2005/8/layout/venn1"/>
    <dgm:cxn modelId="{82B83877-ECDB-0C44-BD8E-B2E7B3916E1C}" type="presParOf" srcId="{C58F3D4B-01BD-2543-BF1E-56C619BE1ACD}" destId="{2466CF7E-F985-A644-80FF-25872C7F5504}" srcOrd="1" destOrd="0" presId="urn:microsoft.com/office/officeart/2005/8/layout/venn1"/>
    <dgm:cxn modelId="{A88FB625-DFF5-E349-9E4F-642278CFD497}" type="presParOf" srcId="{C58F3D4B-01BD-2543-BF1E-56C619BE1ACD}" destId="{44E45DF4-5AC5-1C4C-A16D-075D05CF1AE2}" srcOrd="2" destOrd="0" presId="urn:microsoft.com/office/officeart/2005/8/layout/venn1"/>
    <dgm:cxn modelId="{8E27E903-664E-304F-8BBA-38A931FDB5CC}" type="presParOf" srcId="{C58F3D4B-01BD-2543-BF1E-56C619BE1ACD}" destId="{4CBC1C4B-99F3-2447-A6FD-AC2FAA3B0A01}"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CDS Service Logic</a:t>
          </a:r>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186A8-8A15-504C-9CA5-C6663775A6BF}">
      <dsp:nvSpPr>
        <dsp:cNvPr id="0" name=""/>
        <dsp:cNvSpPr/>
      </dsp:nvSpPr>
      <dsp:spPr>
        <a:xfrm>
          <a:off x="1534447" y="11835"/>
          <a:ext cx="4327666" cy="4327666"/>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Local Decision Support</a:t>
          </a:r>
        </a:p>
      </dsp:txBody>
      <dsp:txXfrm>
        <a:off x="2138760" y="522160"/>
        <a:ext cx="2495231" cy="3307016"/>
      </dsp:txXfrm>
    </dsp:sp>
    <dsp:sp modelId="{44E45DF4-5AC5-1C4C-A16D-075D05CF1AE2}">
      <dsp:nvSpPr>
        <dsp:cNvPr id="0" name=""/>
        <dsp:cNvSpPr/>
      </dsp:nvSpPr>
      <dsp:spPr>
        <a:xfrm>
          <a:off x="4653486" y="11835"/>
          <a:ext cx="4327666" cy="4327666"/>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Remote Decision Support</a:t>
          </a:r>
        </a:p>
      </dsp:txBody>
      <dsp:txXfrm>
        <a:off x="5881607" y="522160"/>
        <a:ext cx="2495231" cy="330701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5/17/18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a:t>
            </a:fld>
            <a:endParaRPr lang="en-US"/>
          </a:p>
        </p:txBody>
      </p:sp>
    </p:spTree>
    <p:extLst>
      <p:ext uri="{BB962C8B-B14F-4D97-AF65-F5344CB8AC3E}">
        <p14:creationId xmlns:p14="http://schemas.microsoft.com/office/powerpoint/2010/main" val="22946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11</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a:t>
            </a:r>
            <a:r>
              <a:rPr lang="en-US" baseline="0" dirty="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13</a:t>
            </a:fld>
            <a:endParaRPr lang="en-US" dirty="0"/>
          </a:p>
        </p:txBody>
      </p:sp>
    </p:spTree>
    <p:extLst>
      <p:ext uri="{BB962C8B-B14F-4D97-AF65-F5344CB8AC3E}">
        <p14:creationId xmlns:p14="http://schemas.microsoft.com/office/powerpoint/2010/main" val="64917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15</a:t>
            </a:fld>
            <a:endParaRPr lang="en-US" dirty="0"/>
          </a:p>
        </p:txBody>
      </p:sp>
    </p:spTree>
    <p:extLst>
      <p:ext uri="{BB962C8B-B14F-4D97-AF65-F5344CB8AC3E}">
        <p14:creationId xmlns:p14="http://schemas.microsoft.com/office/powerpoint/2010/main" val="83251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16</a:t>
            </a:fld>
            <a:endParaRPr lang="en-US" dirty="0"/>
          </a:p>
        </p:txBody>
      </p:sp>
    </p:spTree>
    <p:extLst>
      <p:ext uri="{BB962C8B-B14F-4D97-AF65-F5344CB8AC3E}">
        <p14:creationId xmlns:p14="http://schemas.microsoft.com/office/powerpoint/2010/main" val="275764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r>
              <a:rPr lang="en-US" baseline="0" dirty="0"/>
              <a:t> over in the interest of time</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dirty="0"/>
          </a:p>
        </p:txBody>
      </p:sp>
    </p:spTree>
    <p:extLst>
      <p:ext uri="{BB962C8B-B14F-4D97-AF65-F5344CB8AC3E}">
        <p14:creationId xmlns:p14="http://schemas.microsoft.com/office/powerpoint/2010/main" val="4120272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a:t>
            </a:r>
            <a:r>
              <a:rPr lang="en-US" baseline="0" dirty="0"/>
              <a:t> that we likely won’t dynamically interpret this data but it’s important to define this so that we’re standardizing/providing the data for all CDS services.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dirty="0"/>
          </a:p>
        </p:txBody>
      </p:sp>
    </p:spTree>
    <p:extLst>
      <p:ext uri="{BB962C8B-B14F-4D97-AF65-F5344CB8AC3E}">
        <p14:creationId xmlns:p14="http://schemas.microsoft.com/office/powerpoint/2010/main" val="188755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24</a:t>
            </a:fld>
            <a:endParaRPr lang="en-US"/>
          </a:p>
        </p:txBody>
      </p:sp>
    </p:spTree>
    <p:extLst>
      <p:ext uri="{BB962C8B-B14F-4D97-AF65-F5344CB8AC3E}">
        <p14:creationId xmlns:p14="http://schemas.microsoft.com/office/powerpoint/2010/main" val="1816647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25</a:t>
            </a:fld>
            <a:endParaRPr lang="en-US" dirty="0"/>
          </a:p>
        </p:txBody>
      </p:sp>
    </p:spTree>
    <p:extLst>
      <p:ext uri="{BB962C8B-B14F-4D97-AF65-F5344CB8AC3E}">
        <p14:creationId xmlns:p14="http://schemas.microsoft.com/office/powerpoint/2010/main" val="675580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30</a:t>
            </a:fld>
            <a:endParaRPr lang="en-US" dirty="0"/>
          </a:p>
        </p:txBody>
      </p:sp>
    </p:spTree>
    <p:extLst>
      <p:ext uri="{BB962C8B-B14F-4D97-AF65-F5344CB8AC3E}">
        <p14:creationId xmlns:p14="http://schemas.microsoft.com/office/powerpoint/2010/main" val="2305818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Argonaut</a:t>
            </a:r>
            <a:r>
              <a:rPr lang="en-US" baseline="0" dirty="0"/>
              <a:t> Project chose CDS Hooks as a focus for 2017. We will be running two use cases throughout the year.</a:t>
            </a:r>
          </a:p>
          <a:p>
            <a:endParaRPr lang="en-US" baseline="0" dirty="0"/>
          </a:p>
          <a:p>
            <a:r>
              <a:rPr lang="en-US" baseline="0" dirty="0"/>
              <a:t>The first is our original scenario which prompted the creation of CDS Hooks (pushing a SMART app to the user).</a:t>
            </a:r>
          </a:p>
          <a:p>
            <a:endParaRPr lang="en-US" baseline="0" dirty="0"/>
          </a:p>
          <a:p>
            <a:r>
              <a:rPr lang="en-US" baseline="0" dirty="0"/>
              <a:t>The second is to vet our proposed security model.</a:t>
            </a:r>
          </a:p>
        </p:txBody>
      </p:sp>
      <p:sp>
        <p:nvSpPr>
          <p:cNvPr id="4" name="Slide Number Placeholder 3"/>
          <p:cNvSpPr>
            <a:spLocks noGrp="1"/>
          </p:cNvSpPr>
          <p:nvPr>
            <p:ph type="sldNum" sz="quarter" idx="10"/>
          </p:nvPr>
        </p:nvSpPr>
        <p:spPr/>
        <p:txBody>
          <a:bodyPr/>
          <a:lstStyle/>
          <a:p>
            <a:fld id="{4DD146FA-DED8-3042-A67D-C94C545E1151}" type="slidenum">
              <a:rPr lang="en-US" smtClean="0"/>
              <a:t>31</a:t>
            </a:fld>
            <a:endParaRPr lang="en-US" dirty="0"/>
          </a:p>
        </p:txBody>
      </p:sp>
    </p:spTree>
    <p:extLst>
      <p:ext uri="{BB962C8B-B14F-4D97-AF65-F5344CB8AC3E}">
        <p14:creationId xmlns:p14="http://schemas.microsoft.com/office/powerpoint/2010/main" val="1942779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and adoption of SMART</a:t>
            </a:r>
            <a:r>
              <a:rPr lang="en-US" baseline="0" dirty="0"/>
              <a:t> has been great for users and the industry. However, there are gaps with SMART.</a:t>
            </a:r>
          </a:p>
          <a:p>
            <a:endParaRPr lang="en-US" baseline="0" dirty="0"/>
          </a:p>
          <a:p>
            <a:r>
              <a:rPr lang="en-US" baseline="0" dirty="0"/>
              <a:t>Taking the Intermountain Bilirubin Chart as an example, this SMART app is only relevant for newborns less than 120 hours in age with </a:t>
            </a:r>
            <a:r>
              <a:rPr lang="en-US" sz="1200" kern="1200" baseline="0" dirty="0">
                <a:solidFill>
                  <a:schemeClr val="tx1"/>
                </a:solidFill>
                <a:latin typeface="+mn-lt"/>
                <a:ea typeface="+mn-ea"/>
                <a:cs typeface="+mn-cs"/>
              </a:rPr>
              <a:t>t</a:t>
            </a:r>
            <a:r>
              <a:rPr lang="en-US" sz="1200" kern="1200" dirty="0">
                <a:solidFill>
                  <a:schemeClr val="tx1"/>
                </a:solidFill>
                <a:latin typeface="+mn-lt"/>
                <a:ea typeface="+mn-ea"/>
                <a:cs typeface="+mn-cs"/>
              </a:rPr>
              <a:t>ranscutaneous bilirubin results that are either not documented or outside of the normal range. When these conditions are met, the</a:t>
            </a:r>
            <a:r>
              <a:rPr lang="en-US" sz="1200" kern="1200" baseline="0" dirty="0">
                <a:solidFill>
                  <a:schemeClr val="tx1"/>
                </a:solidFill>
                <a:latin typeface="+mn-lt"/>
                <a:ea typeface="+mn-ea"/>
                <a:cs typeface="+mn-cs"/>
              </a:rPr>
              <a:t> SMART app should be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How is the user supposed to know all of this?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a:t>
            </a:fld>
            <a:endParaRPr lang="en-US" dirty="0"/>
          </a:p>
        </p:txBody>
      </p:sp>
    </p:spTree>
    <p:extLst>
      <p:ext uri="{BB962C8B-B14F-4D97-AF65-F5344CB8AC3E}">
        <p14:creationId xmlns:p14="http://schemas.microsoft.com/office/powerpoint/2010/main" val="54837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just some of the ideas floating around in our head for after 1.0</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33</a:t>
            </a:fld>
            <a:endParaRPr lang="en-US" dirty="0"/>
          </a:p>
        </p:txBody>
      </p:sp>
    </p:spTree>
    <p:extLst>
      <p:ext uri="{BB962C8B-B14F-4D97-AF65-F5344CB8AC3E}">
        <p14:creationId xmlns:p14="http://schemas.microsoft.com/office/powerpoint/2010/main" val="1144392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39</a:t>
            </a:fld>
            <a:endParaRPr lang="en-US" dirty="0"/>
          </a:p>
        </p:txBody>
      </p:sp>
    </p:spTree>
    <p:extLst>
      <p:ext uri="{BB962C8B-B14F-4D97-AF65-F5344CB8AC3E}">
        <p14:creationId xmlns:p14="http://schemas.microsoft.com/office/powerpoint/2010/main" val="1939829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that simple</a:t>
            </a:r>
            <a:r>
              <a:rPr lang="en-US" baseline="0" dirty="0"/>
              <a:t> and the comparison chart was at the 30,000 foot level. The goals and design opinions/approaches between the two projects are different.</a:t>
            </a:r>
          </a:p>
          <a:p>
            <a:endParaRPr lang="en-US" baseline="0" dirty="0"/>
          </a:p>
          <a:p>
            <a:r>
              <a:rPr lang="en-US" baseline="0" dirty="0"/>
              <a:t>CDS Hooks has been laser focused on a fairly narrow use case of remote decision support. Additionally, CDS Hooks is defining a complete specification (like SMART) that encompasses not the data model, transport, and security. Everything you need to implement.</a:t>
            </a:r>
          </a:p>
          <a:p>
            <a:endParaRPr lang="en-US" baseline="0" dirty="0"/>
          </a:p>
          <a:p>
            <a:r>
              <a:rPr lang="en-US" baseline="0" dirty="0"/>
              <a:t>Clinical Reasoning has a very broad focus (like FHIR) and defers some things (like security), similar to what the rest of FHIR does.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40</a:t>
            </a:fld>
            <a:endParaRPr lang="en-US" dirty="0"/>
          </a:p>
        </p:txBody>
      </p:sp>
    </p:spTree>
    <p:extLst>
      <p:ext uri="{BB962C8B-B14F-4D97-AF65-F5344CB8AC3E}">
        <p14:creationId xmlns:p14="http://schemas.microsoft.com/office/powerpoint/2010/main" val="1758337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January</a:t>
            </a:r>
            <a:r>
              <a:rPr lang="en-US" baseline="0" dirty="0"/>
              <a:t> 2017 HL7 working group meeting we had a heart to heart between the two camps to see if we could alleviate the confusion between the community. What we found was that Clinical Reasoning is really good at defining how to do local decision support and CDS Hooks is really good at defining remote decision support so.</a:t>
            </a:r>
          </a:p>
          <a:p>
            <a:endParaRPr lang="en-US" baseline="0" dirty="0"/>
          </a:p>
          <a:p>
            <a:r>
              <a:rPr lang="en-US" baseline="0" dirty="0"/>
              <a:t>So, that’s what each project is going to focus on.</a:t>
            </a:r>
          </a:p>
          <a:p>
            <a:endParaRPr lang="en-US" baseline="0" dirty="0"/>
          </a:p>
          <a:p>
            <a:r>
              <a:rPr lang="en-US" baseline="0" dirty="0"/>
              <a:t>We’re still working through this now to find the bits which overlap. This work will continue in 2017 and into 2018.</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41</a:t>
            </a:fld>
            <a:endParaRPr lang="en-US" dirty="0"/>
          </a:p>
        </p:txBody>
      </p:sp>
    </p:spTree>
    <p:extLst>
      <p:ext uri="{BB962C8B-B14F-4D97-AF65-F5344CB8AC3E}">
        <p14:creationId xmlns:p14="http://schemas.microsoft.com/office/powerpoint/2010/main" val="1339004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42</a:t>
            </a:fld>
            <a:endParaRPr lang="en-US" dirty="0">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46</a:t>
            </a:fld>
            <a:endParaRPr lang="en-US" dirty="0"/>
          </a:p>
        </p:txBody>
      </p:sp>
    </p:spTree>
    <p:extLst>
      <p:ext uri="{BB962C8B-B14F-4D97-AF65-F5344CB8AC3E}">
        <p14:creationId xmlns:p14="http://schemas.microsoft.com/office/powerpoint/2010/main" val="968711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Healthwise is the best service to provide information to help people make better health decisions.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Imagine the following use case: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Or maybe this: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Healthwise® Decision Points that actively involve the patient in his or her own health care.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Healthwise works hard today to stay on top of the technologies that you need tomorrow. Healthwise is very proud to work with the designers of the CDS Hooks specification and provided several sample services that implementers can reference. These services and infrastructure components are available on the CDS Hooks GitHub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47</a:t>
            </a:fld>
            <a:endParaRPr lang="en-US" dirty="0"/>
          </a:p>
        </p:txBody>
      </p:sp>
    </p:spTree>
    <p:extLst>
      <p:ext uri="{BB962C8B-B14F-4D97-AF65-F5344CB8AC3E}">
        <p14:creationId xmlns:p14="http://schemas.microsoft.com/office/powerpoint/2010/main" val="625969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a:t>Business Value:</a:t>
            </a:r>
          </a:p>
          <a:p>
            <a:pPr marL="0" indent="0">
              <a:lnSpc>
                <a:spcPts val="1500"/>
              </a:lnSpc>
              <a:spcBef>
                <a:spcPts val="600"/>
              </a:spcBef>
              <a:buNone/>
            </a:pPr>
            <a:r>
              <a:rPr lang="en-US" sz="1200" b="0" dirty="0"/>
              <a:t>The PerfectChoice</a:t>
            </a:r>
            <a:r>
              <a:rPr lang="en-US" sz="1200" b="0" baseline="0" dirty="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a:p>
          <a:p>
            <a:pPr marL="0" indent="0">
              <a:lnSpc>
                <a:spcPts val="1500"/>
              </a:lnSpc>
              <a:spcBef>
                <a:spcPts val="600"/>
              </a:spcBef>
              <a:buNone/>
            </a:pPr>
            <a:endParaRPr lang="en-US" sz="1200" b="1" dirty="0"/>
          </a:p>
          <a:p>
            <a:pPr marL="0" indent="0">
              <a:lnSpc>
                <a:spcPts val="1500"/>
              </a:lnSpc>
              <a:spcBef>
                <a:spcPts val="600"/>
              </a:spcBef>
              <a:buNone/>
            </a:pPr>
            <a:r>
              <a:rPr lang="en-US" sz="1200" b="1" dirty="0"/>
              <a:t>Action-Oriented/Required Action</a:t>
            </a:r>
            <a:endParaRPr lang="en-US" sz="1200" dirty="0"/>
          </a:p>
          <a:p>
            <a:pPr marL="0" indent="0">
              <a:lnSpc>
                <a:spcPts val="1500"/>
              </a:lnSpc>
              <a:spcBef>
                <a:spcPts val="600"/>
              </a:spcBef>
              <a:buNone/>
            </a:pPr>
            <a:r>
              <a:rPr lang="en-US" sz="1200" dirty="0"/>
              <a:t>Often the cards returned by the clinical surveillance system to the EHR should be acted on by the clinician immediately. These will likely be implemented with a modal window presented to the clinician for follow up; </a:t>
            </a:r>
            <a:br>
              <a:rPr lang="en-US" sz="1200" dirty="0"/>
            </a:br>
            <a:r>
              <a:rPr lang="en-US" sz="1200" dirty="0"/>
              <a:t>a clinician who declines to take action would have to consciously dismiss the notification.</a:t>
            </a:r>
          </a:p>
          <a:p>
            <a:pPr marL="0" indent="0">
              <a:lnSpc>
                <a:spcPts val="1500"/>
              </a:lnSpc>
              <a:spcBef>
                <a:spcPts val="600"/>
              </a:spcBef>
              <a:buNone/>
            </a:pPr>
            <a:endParaRPr lang="en-US" sz="200" b="1" dirty="0"/>
          </a:p>
          <a:p>
            <a:pPr marL="0" indent="0">
              <a:lnSpc>
                <a:spcPts val="1500"/>
              </a:lnSpc>
              <a:spcBef>
                <a:spcPts val="600"/>
              </a:spcBef>
              <a:buNone/>
            </a:pPr>
            <a:r>
              <a:rPr lang="en-US" sz="1200" b="1" dirty="0"/>
              <a:t>Case: </a:t>
            </a:r>
            <a:r>
              <a:rPr lang="en-US" sz="1200" dirty="0"/>
              <a:t>Opening patient record prompts action in clinical surveillance system</a:t>
            </a:r>
          </a:p>
          <a:p>
            <a:pPr marL="0" indent="0">
              <a:lnSpc>
                <a:spcPts val="1500"/>
              </a:lnSpc>
              <a:spcBef>
                <a:spcPts val="600"/>
              </a:spcBef>
              <a:buNone/>
            </a:pPr>
            <a:r>
              <a:rPr lang="en-US" sz="200" dirty="0"/>
              <a:t> </a:t>
            </a:r>
          </a:p>
          <a:p>
            <a:pPr marL="0" indent="0">
              <a:lnSpc>
                <a:spcPts val="1500"/>
              </a:lnSpc>
              <a:spcBef>
                <a:spcPts val="600"/>
              </a:spcBef>
              <a:buNone/>
            </a:pPr>
            <a:r>
              <a:rPr lang="en-US" sz="1200" b="1" dirty="0"/>
              <a:t>Actors: </a:t>
            </a:r>
            <a:r>
              <a:rPr lang="en-US" sz="1200" dirty="0"/>
              <a:t>Clinician, EHR, clinical surveillance system</a:t>
            </a:r>
          </a:p>
          <a:p>
            <a:pPr marL="0" indent="0">
              <a:lnSpc>
                <a:spcPts val="1500"/>
              </a:lnSpc>
              <a:spcBef>
                <a:spcPts val="600"/>
              </a:spcBef>
              <a:buNone/>
            </a:pPr>
            <a:endParaRPr lang="en-US" sz="200" b="1" dirty="0"/>
          </a:p>
          <a:p>
            <a:pPr marL="0" indent="0">
              <a:lnSpc>
                <a:spcPts val="1500"/>
              </a:lnSpc>
              <a:spcBef>
                <a:spcPts val="600"/>
              </a:spcBef>
              <a:buNone/>
            </a:pPr>
            <a:r>
              <a:rPr lang="en-US" sz="1200" b="1" dirty="0"/>
              <a:t>Preconditions</a:t>
            </a:r>
            <a:endParaRPr lang="en-US" sz="1200" dirty="0"/>
          </a:p>
          <a:p>
            <a:pPr marL="0" indent="0">
              <a:lnSpc>
                <a:spcPts val="1500"/>
              </a:lnSpc>
              <a:spcBef>
                <a:spcPts val="600"/>
              </a:spcBef>
              <a:buNone/>
            </a:pPr>
            <a:r>
              <a:rPr lang="en-US" sz="1200" dirty="0"/>
              <a:t>A patient record exists in both the EHR and clinical surveillance systems. The clinical surveillance system has new information on the patient relevant to care, such as a updated culture information with the newly identified organism, </a:t>
            </a:r>
            <a:r>
              <a:rPr lang="en-US" sz="1200" i="1" dirty="0"/>
              <a:t>E.coli</a:t>
            </a:r>
            <a:r>
              <a:rPr lang="en-US" sz="1200" dirty="0"/>
              <a:t>. </a:t>
            </a:r>
          </a:p>
          <a:p>
            <a:pPr marL="0" indent="0">
              <a:lnSpc>
                <a:spcPts val="1500"/>
              </a:lnSpc>
              <a:buNone/>
            </a:pPr>
            <a:endParaRPr lang="en-US" sz="1200" b="1" dirty="0"/>
          </a:p>
          <a:p>
            <a:pPr marL="0" indent="0">
              <a:lnSpc>
                <a:spcPts val="1500"/>
              </a:lnSpc>
              <a:buNone/>
            </a:pPr>
            <a:r>
              <a:rPr lang="en-US" sz="1200" b="1" dirty="0"/>
              <a:t>Flow of Events</a:t>
            </a:r>
            <a:endParaRPr lang="en-US" sz="1200" dirty="0"/>
          </a:p>
          <a:p>
            <a:pPr marL="0" indent="0">
              <a:lnSpc>
                <a:spcPts val="1500"/>
              </a:lnSpc>
              <a:buNone/>
            </a:pPr>
            <a:r>
              <a:rPr lang="en-US" sz="1200" dirty="0"/>
              <a:t>1. The clinician opens the patient's chart in the EHR, triggering this workflow.</a:t>
            </a:r>
          </a:p>
          <a:p>
            <a:pPr marL="0" indent="0">
              <a:lnSpc>
                <a:spcPts val="1500"/>
              </a:lnSpc>
              <a:buNone/>
            </a:pPr>
            <a:r>
              <a:rPr lang="en-US" sz="1200" dirty="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a:t>3.  The clinician from the card can query clinical surveillance service retrieving </a:t>
            </a:r>
            <a:r>
              <a:rPr lang="en-US" sz="1200" i="1" dirty="0"/>
              <a:t>E.coli</a:t>
            </a:r>
            <a:r>
              <a:rPr lang="en-US" sz="1200" dirty="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a:t>4. The clinician evaluates which anti-infective has the highest likelihood (% susceptibility) of effectively treating </a:t>
            </a:r>
            <a:r>
              <a:rPr lang="en-US" sz="1200" i="1" dirty="0"/>
              <a:t>E.coli</a:t>
            </a:r>
            <a:r>
              <a:rPr lang="en-US" sz="1200" dirty="0"/>
              <a:t> infections in the blood and reconciles the patient’s anti-infective recent and/or current </a:t>
            </a:r>
            <a:br>
              <a:rPr lang="en-US" sz="1200" dirty="0"/>
            </a:br>
            <a:r>
              <a:rPr lang="en-US" sz="1200" dirty="0"/>
              <a:t>anti-</a:t>
            </a:r>
            <a:r>
              <a:rPr lang="en-US" sz="1200" dirty="0" err="1"/>
              <a:t>infectives</a:t>
            </a:r>
            <a:r>
              <a:rPr lang="en-US" sz="1200" dirty="0"/>
              <a:t> orders to ensure the patient is on the most appropriate therapy until susceptibility data </a:t>
            </a:r>
            <a:br>
              <a:rPr lang="en-US" sz="1200" dirty="0"/>
            </a:br>
            <a:r>
              <a:rPr lang="en-US" sz="1200" dirty="0"/>
              <a:t>is available. </a:t>
            </a:r>
          </a:p>
          <a:p>
            <a:pPr marL="0" indent="0">
              <a:lnSpc>
                <a:spcPts val="1500"/>
              </a:lnSpc>
              <a:buNone/>
            </a:pPr>
            <a:r>
              <a:rPr lang="en-US" sz="1200" dirty="0"/>
              <a:t>5. The physician may initiate the new medication order through the EHR. </a:t>
            </a:r>
          </a:p>
          <a:p>
            <a:pPr marL="0" indent="0">
              <a:lnSpc>
                <a:spcPts val="1500"/>
              </a:lnSpc>
              <a:buNone/>
            </a:pPr>
            <a:r>
              <a:rPr lang="en-US" sz="1200" dirty="0"/>
              <a:t>6. The clinician returns to the EHR to continue patient care.</a:t>
            </a:r>
          </a:p>
          <a:p>
            <a:pPr marL="0" indent="0">
              <a:lnSpc>
                <a:spcPts val="1500"/>
              </a:lnSpc>
              <a:buNone/>
            </a:pPr>
            <a:r>
              <a:rPr lang="en-US" sz="1200" dirty="0"/>
              <a:t> </a:t>
            </a:r>
          </a:p>
          <a:p>
            <a:pPr marL="0" indent="0">
              <a:lnSpc>
                <a:spcPts val="1500"/>
              </a:lnSpc>
              <a:buNone/>
            </a:pPr>
            <a:r>
              <a:rPr lang="en-US" sz="1200" b="1" dirty="0" err="1"/>
              <a:t>Postconditions</a:t>
            </a:r>
            <a:endParaRPr lang="en-US" sz="1200" dirty="0"/>
          </a:p>
          <a:p>
            <a:pPr marL="0" indent="0">
              <a:lnSpc>
                <a:spcPts val="1500"/>
              </a:lnSpc>
              <a:buNone/>
            </a:pPr>
            <a:r>
              <a:rPr lang="en-US" sz="1200" dirty="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48</a:t>
            </a:fld>
            <a:endParaRPr lang="en-US"/>
          </a:p>
        </p:txBody>
      </p:sp>
    </p:spTree>
    <p:extLst>
      <p:ext uri="{BB962C8B-B14F-4D97-AF65-F5344CB8AC3E}">
        <p14:creationId xmlns:p14="http://schemas.microsoft.com/office/powerpoint/2010/main" val="2101150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a:t>FDB has an electronic library in excess of 1,000,000 medication orders (</a:t>
            </a:r>
            <a:r>
              <a:rPr lang="en-US" dirty="0" err="1"/>
              <a:t>OrderKnowledge</a:t>
            </a:r>
            <a:r>
              <a:rPr lang="en-US" dirty="0"/>
              <a:t>®). Order dosages are appropriate &amp; safe based on patient age.</a:t>
            </a:r>
          </a:p>
          <a:p>
            <a:pPr marL="169238" indent="-169238">
              <a:buFont typeface="Arial"/>
              <a:buChar char="•"/>
            </a:pPr>
            <a:r>
              <a:rPr lang="en-US" dirty="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a:t>CDS Hooks accommodates electronic transfer of the patient context &amp; ordered drug (in this case a sulfamethoxazole/trimethoprim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52</a:t>
            </a:fld>
            <a:endParaRPr lang="en-US"/>
          </a:p>
        </p:txBody>
      </p:sp>
    </p:spTree>
    <p:extLst>
      <p:ext uri="{BB962C8B-B14F-4D97-AF65-F5344CB8AC3E}">
        <p14:creationId xmlns:p14="http://schemas.microsoft.com/office/powerpoint/2010/main" val="936702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Enzyme called TPMT, which breaks down a metabolite of azathioprine (a drug with immuno-suppressant properties, so it's used, for example, in inflammatory bowel disease to limit autoimmune reactions, or after an organ transplant). That metabolite is toxic, so if TPMT is not working at full efficiency, patient experiences toxicity. </a:t>
            </a:r>
            <a:endParaRPr lang="en-US" b="0">
              <a:effectLst/>
            </a:endParaRPr>
          </a:p>
        </p:txBody>
      </p:sp>
      <p:sp>
        <p:nvSpPr>
          <p:cNvPr id="4" name="Slide Number Placeholder 3"/>
          <p:cNvSpPr>
            <a:spLocks noGrp="1"/>
          </p:cNvSpPr>
          <p:nvPr>
            <p:ph type="sldNum" sz="quarter" idx="10"/>
          </p:nvPr>
        </p:nvSpPr>
        <p:spPr/>
        <p:txBody>
          <a:bodyPr/>
          <a:lstStyle/>
          <a:p>
            <a:fld id="{4DD146FA-DED8-3042-A67D-C94C545E1151}" type="slidenum">
              <a:rPr lang="en-US" smtClean="0"/>
              <a:t>55</a:t>
            </a:fld>
            <a:endParaRPr lang="en-US"/>
          </a:p>
        </p:txBody>
      </p:sp>
    </p:spTree>
    <p:extLst>
      <p:ext uri="{BB962C8B-B14F-4D97-AF65-F5344CB8AC3E}">
        <p14:creationId xmlns:p14="http://schemas.microsoft.com/office/powerpoint/2010/main" val="376271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a:t>
            </a:fld>
            <a:endParaRPr lang="en-US" dirty="0"/>
          </a:p>
        </p:txBody>
      </p:sp>
    </p:spTree>
    <p:extLst>
      <p:ext uri="{BB962C8B-B14F-4D97-AF65-F5344CB8AC3E}">
        <p14:creationId xmlns:p14="http://schemas.microsoft.com/office/powerpoint/2010/main" val="162593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a:t>
            </a:fld>
            <a:endParaRPr lang="en-US" dirty="0"/>
          </a:p>
        </p:txBody>
      </p:sp>
    </p:spTree>
    <p:extLst>
      <p:ext uri="{BB962C8B-B14F-4D97-AF65-F5344CB8AC3E}">
        <p14:creationId xmlns:p14="http://schemas.microsoft.com/office/powerpoint/2010/main" val="54339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important thing to call out here is that CDS Hooks doesn’t care how the CDS</a:t>
            </a:r>
            <a:r>
              <a:rPr lang="en-US" baseline="0" dirty="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6</a:t>
            </a:fld>
            <a:endParaRPr lang="en-US" dirty="0"/>
          </a:p>
        </p:txBody>
      </p:sp>
    </p:spTree>
    <p:extLst>
      <p:ext uri="{BB962C8B-B14F-4D97-AF65-F5344CB8AC3E}">
        <p14:creationId xmlns:p14="http://schemas.microsoft.com/office/powerpoint/2010/main" val="174607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Hooks are the separation</a:t>
            </a:r>
            <a:r>
              <a:rPr lang="en-US" baseline="0" dirty="0"/>
              <a:t> / cleavage point between the EHR and CDS providers. These are the current hooks the specification has defined but this is not an exhaustive or complete list of possible hooks.</a:t>
            </a:r>
          </a:p>
          <a:p>
            <a:endParaRPr lang="en-US" baseline="0" dirty="0"/>
          </a:p>
          <a:p>
            <a:r>
              <a:rPr lang="en-US" baseline="0" dirty="0"/>
              <a:t>(for discussion at the end of the presentation mention:</a:t>
            </a:r>
          </a:p>
          <a:p>
            <a:r>
              <a:rPr lang="en-US" baseline="0" dirty="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7</a:t>
            </a:fld>
            <a:endParaRPr lang="en-US" dirty="0"/>
          </a:p>
        </p:txBody>
      </p:sp>
    </p:spTree>
    <p:extLst>
      <p:ext uri="{BB962C8B-B14F-4D97-AF65-F5344CB8AC3E}">
        <p14:creationId xmlns:p14="http://schemas.microsoft.com/office/powerpoint/2010/main" val="5004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CDS service invocation diagram</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8</a:t>
            </a:fld>
            <a:endParaRPr lang="en-US" dirty="0"/>
          </a:p>
        </p:txBody>
      </p:sp>
    </p:spTree>
    <p:extLst>
      <p:ext uri="{BB962C8B-B14F-4D97-AF65-F5344CB8AC3E}">
        <p14:creationId xmlns:p14="http://schemas.microsoft.com/office/powerpoint/2010/main" val="41677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9</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10</a:t>
            </a:fld>
            <a:endParaRPr lang="en-US" dirty="0"/>
          </a:p>
        </p:txBody>
      </p:sp>
    </p:spTree>
    <p:extLst>
      <p:ext uri="{BB962C8B-B14F-4D97-AF65-F5344CB8AC3E}">
        <p14:creationId xmlns:p14="http://schemas.microsoft.com/office/powerpoint/2010/main" val="1266871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478"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5/17/18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smtClean="0"/>
              <a:t>5/17/18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17.05.18 г.</a:t>
            </a:fld>
            <a:endParaRPr lang="bg-BG">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p:txBody>
          <a:bodyPr/>
          <a:lstStyle/>
          <a:p>
            <a:pPr defTabSz="289639" fontAlgn="base">
              <a:spcBef>
                <a:spcPct val="0"/>
              </a:spcBef>
              <a:spcAft>
                <a:spcPct val="0"/>
              </a:spcAft>
            </a:pPr>
            <a:endParaRPr lang="en-US">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p:txBody>
          <a:bodyPr/>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a:solidFill>
                <a:srgbClr val="0D94D2"/>
              </a:solidFill>
              <a:latin typeface="Calibri" pitchFamily="34" charset="0"/>
              <a:ea typeface="MS PGothic"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5/17/18</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p:txBody>
          <a:bodyPr/>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p:txBody>
          <a:bodyPr/>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cSld>
  <p:clrMapOvr>
    <a:masterClrMapping/>
  </p:clrMapOvr>
  <p:transition spd="med">
    <p:fade thruBlk="1"/>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718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18237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688914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530046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680792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53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a:t>Click icon to add picture</a:t>
            </a:r>
          </a:p>
        </p:txBody>
      </p:sp>
    </p:spTree>
    <p:extLst>
      <p:ext uri="{BB962C8B-B14F-4D97-AF65-F5344CB8AC3E}">
        <p14:creationId xmlns:p14="http://schemas.microsoft.com/office/powerpoint/2010/main" val="626143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3108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788067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045897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30231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a:t>Click to edit Master text styles</a:t>
            </a:r>
          </a:p>
          <a:p>
            <a:pPr lvl="2"/>
            <a:r>
              <a:rPr lang="en-US" dirty="0"/>
              <a:t>Second level</a:t>
            </a:r>
          </a:p>
          <a:p>
            <a:pPr lvl="3"/>
            <a:r>
              <a:rPr lang="en-US" dirty="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a:t>Click icon to add picture</a:t>
            </a:r>
          </a:p>
        </p:txBody>
      </p:sp>
    </p:spTree>
    <p:extLst>
      <p:ext uri="{BB962C8B-B14F-4D97-AF65-F5344CB8AC3E}">
        <p14:creationId xmlns:p14="http://schemas.microsoft.com/office/powerpoint/2010/main" val="1359315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a:t>Click to edit Master title style</a:t>
            </a:r>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87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437991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100941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391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0316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a:t>Click to edit Master text styles</a:t>
            </a:r>
          </a:p>
        </p:txBody>
      </p:sp>
    </p:spTree>
    <p:extLst>
      <p:ext uri="{BB962C8B-B14F-4D97-AF65-F5344CB8AC3E}">
        <p14:creationId xmlns:p14="http://schemas.microsoft.com/office/powerpoint/2010/main" val="14709825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80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140243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dirty="0"/>
              <a:t>CLICK TO EDIT MASTER </a:t>
            </a:r>
            <a:br>
              <a:rPr lang="en-US" dirty="0"/>
            </a:br>
            <a:r>
              <a:rPr lang="en-US" dirty="0"/>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09924698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54" name="think-cell Slide" r:id="rId15" imgW="216" imgH="216" progId="TCLayout.ActiveDocument.1">
                  <p:embed/>
                </p:oleObj>
              </mc:Choice>
              <mc:Fallback>
                <p:oleObj name="think-cell Slide" r:id="rId15" imgW="216" imgH="216" progId="TCLayout.ActiveDocument.1">
                  <p:embed/>
                  <p:pic>
                    <p:nvPicPr>
                      <p:cNvPr id="0" name=""/>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5/17/18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548875765"/>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93" r:id="rId34"/>
    <p:sldLayoutId id="2147483795" r:id="rId35"/>
    <p:sldLayoutId id="2147483796" r:id="rId36"/>
    <p:sldLayoutId id="2147483799" r:id="rId37"/>
    <p:sldLayoutId id="2147483801" r:id="rId38"/>
    <p:sldLayoutId id="2147483803" r:id="rId39"/>
    <p:sldLayoutId id="2147483804" r:id="rId40"/>
    <p:sldLayoutId id="2147483806" r:id="rId41"/>
    <p:sldLayoutId id="2147484038" r:id="rId42"/>
    <p:sldLayoutId id="2147483872" r:id="rId43"/>
    <p:sldLayoutId id="2147484039" r:id="rId44"/>
    <p:sldLayoutId id="2147484040"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9" Type="http://schemas.openxmlformats.org/officeDocument/2006/relationships/image" Target="../media/image68.png"/><Relationship Id="rId21" Type="http://schemas.openxmlformats.org/officeDocument/2006/relationships/image" Target="../media/image50.png"/><Relationship Id="rId34" Type="http://schemas.openxmlformats.org/officeDocument/2006/relationships/image" Target="../media/image63.png"/><Relationship Id="rId42" Type="http://schemas.openxmlformats.org/officeDocument/2006/relationships/image" Target="../media/image71.png"/><Relationship Id="rId47" Type="http://schemas.openxmlformats.org/officeDocument/2006/relationships/image" Target="../media/image76.png"/><Relationship Id="rId7" Type="http://schemas.openxmlformats.org/officeDocument/2006/relationships/image" Target="../media/image36.gif"/><Relationship Id="rId2" Type="http://schemas.openxmlformats.org/officeDocument/2006/relationships/notesSlide" Target="../notesSlides/notesSlide18.xml"/><Relationship Id="rId16" Type="http://schemas.openxmlformats.org/officeDocument/2006/relationships/image" Target="../media/image45.png"/><Relationship Id="rId29" Type="http://schemas.openxmlformats.org/officeDocument/2006/relationships/image" Target="../media/image58.png"/><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37" Type="http://schemas.openxmlformats.org/officeDocument/2006/relationships/image" Target="../media/image66.png"/><Relationship Id="rId40" Type="http://schemas.openxmlformats.org/officeDocument/2006/relationships/image" Target="../media/image69.png"/><Relationship Id="rId45" Type="http://schemas.openxmlformats.org/officeDocument/2006/relationships/image" Target="../media/image74.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36" Type="http://schemas.openxmlformats.org/officeDocument/2006/relationships/image" Target="../media/image65.png"/><Relationship Id="rId49" Type="http://schemas.openxmlformats.org/officeDocument/2006/relationships/image" Target="../media/image78.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4" Type="http://schemas.openxmlformats.org/officeDocument/2006/relationships/image" Target="../media/image73.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 Id="rId35" Type="http://schemas.openxmlformats.org/officeDocument/2006/relationships/image" Target="../media/image64.png"/><Relationship Id="rId43" Type="http://schemas.openxmlformats.org/officeDocument/2006/relationships/image" Target="../media/image72.png"/><Relationship Id="rId48" Type="http://schemas.openxmlformats.org/officeDocument/2006/relationships/image" Target="../media/image77.png"/><Relationship Id="rId8" Type="http://schemas.openxmlformats.org/officeDocument/2006/relationships/image" Target="../media/image37.png"/><Relationship Id="rId3" Type="http://schemas.openxmlformats.org/officeDocument/2006/relationships/image" Target="../media/image32.jp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jpg"/><Relationship Id="rId33" Type="http://schemas.openxmlformats.org/officeDocument/2006/relationships/image" Target="../media/image62.png"/><Relationship Id="rId38" Type="http://schemas.openxmlformats.org/officeDocument/2006/relationships/image" Target="../media/image67.png"/><Relationship Id="rId46" Type="http://schemas.openxmlformats.org/officeDocument/2006/relationships/image" Target="../media/image75.png"/><Relationship Id="rId20" Type="http://schemas.openxmlformats.org/officeDocument/2006/relationships/image" Target="../media/image49.png"/><Relationship Id="rId41"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35.gif"/></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3.xml"/><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53.xml"/><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88.png"/></Relationships>
</file>

<file path=ppt/slides/_rels/slide42.xml.rels><?xml version="1.0" encoding="UTF-8" standalone="yes"?>
<Relationships xmlns="http://schemas.openxmlformats.org/package/2006/relationships"><Relationship Id="rId8" Type="http://schemas.openxmlformats.org/officeDocument/2006/relationships/hyperlink" Target="https://github.com/cds-hooks" TargetMode="External"/><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53.xml"/><Relationship Id="rId6" Type="http://schemas.openxmlformats.org/officeDocument/2006/relationships/hyperlink" Target="http://sandbox.cds-hooks.org/" TargetMode="External"/><Relationship Id="rId5" Type="http://schemas.openxmlformats.org/officeDocument/2006/relationships/image" Target="../media/image90.png"/><Relationship Id="rId4" Type="http://schemas.openxmlformats.org/officeDocument/2006/relationships/hyperlink" Target="http://cds-hooks.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7.xml"/><Relationship Id="rId1" Type="http://schemas.openxmlformats.org/officeDocument/2006/relationships/slideLayout" Target="../slideLayouts/slideLayout55.xml"/><Relationship Id="rId5" Type="http://schemas.openxmlformats.org/officeDocument/2006/relationships/image" Target="../media/image95.png"/><Relationship Id="rId4" Type="http://schemas.openxmlformats.org/officeDocument/2006/relationships/image" Target="../media/image94.png"/></Relationships>
</file>

<file path=ppt/slides/_rels/slide4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slideLayout" Target="../slideLayouts/slideLayout1.xml"/><Relationship Id="rId7" Type="http://schemas.openxmlformats.org/officeDocument/2006/relationships/image" Target="../media/image4.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96.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98.png"/></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13.pn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tiff"/><Relationship Id="rId1" Type="http://schemas.openxmlformats.org/officeDocument/2006/relationships/slideLayout" Target="../slideLayouts/slideLayout18.xml"/><Relationship Id="rId4" Type="http://schemas.openxmlformats.org/officeDocument/2006/relationships/image" Target="../media/image101.emf"/></Relationships>
</file>

<file path=ppt/slides/_rels/slide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56.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12.xml"/><Relationship Id="rId6" Type="http://schemas.openxmlformats.org/officeDocument/2006/relationships/image" Target="../media/image111.jpeg"/><Relationship Id="rId5" Type="http://schemas.openxmlformats.org/officeDocument/2006/relationships/image" Target="../media/image110.emf"/><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01646"/>
          </a:xfrm>
        </p:spPr>
        <p:txBody>
          <a:bodyPr>
            <a:normAutofit/>
          </a:bodyPr>
          <a:lstStyle/>
          <a:p>
            <a:r>
              <a:rPr lang="en-US" dirty="0"/>
              <a:t>Remote Decision Support with</a:t>
            </a:r>
            <a:br>
              <a:rPr lang="en-US" dirty="0"/>
            </a:br>
            <a:endParaRPr lang="en-US" dirty="0"/>
          </a:p>
        </p:txBody>
      </p:sp>
      <p:sp>
        <p:nvSpPr>
          <p:cNvPr id="4" name="Subtitle 3"/>
          <p:cNvSpPr>
            <a:spLocks noGrp="1"/>
          </p:cNvSpPr>
          <p:nvPr>
            <p:ph type="subTitle" idx="1"/>
          </p:nvPr>
        </p:nvSpPr>
        <p:spPr>
          <a:xfrm>
            <a:off x="1524000" y="4846861"/>
            <a:ext cx="9144000" cy="1655762"/>
          </a:xfrm>
        </p:spPr>
        <p:txBody>
          <a:bodyPr/>
          <a:lstStyle/>
          <a:p>
            <a:r>
              <a:rPr lang="en-US" dirty="0"/>
              <a:t>Kevin Shekleton</a:t>
            </a:r>
            <a:br>
              <a:rPr lang="en-US" dirty="0"/>
            </a:br>
            <a:fld id="{5158DD8D-DBD1-9D42-8929-96CF2768AAB1}" type="datetime4">
              <a:rPr lang="en-US" smtClean="0"/>
              <a:t>May 17, 2018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21" y="3388462"/>
            <a:ext cx="6821557" cy="835547"/>
          </a:xfrm>
          <a:prstGeom prst="rect">
            <a:avLst/>
          </a:prstGeom>
        </p:spPr>
      </p:pic>
      <p:pic>
        <p:nvPicPr>
          <p:cNvPr id="6" name="Picture 5">
            <a:extLst>
              <a:ext uri="{FF2B5EF4-FFF2-40B4-BE49-F238E27FC236}">
                <a16:creationId xmlns:a16="http://schemas.microsoft.com/office/drawing/2014/main" id="{59556F45-015C-2140-9DA6-6525AB7FF3FC}"/>
              </a:ext>
            </a:extLst>
          </p:cNvPr>
          <p:cNvPicPr>
            <a:picLocks noChangeAspect="1"/>
          </p:cNvPicPr>
          <p:nvPr/>
        </p:nvPicPr>
        <p:blipFill>
          <a:blip r:embed="rId4"/>
          <a:stretch>
            <a:fillRect/>
          </a:stretch>
        </p:blipFill>
        <p:spPr>
          <a:xfrm>
            <a:off x="203200" y="6502623"/>
            <a:ext cx="558800" cy="190500"/>
          </a:xfrm>
          <a:prstGeom prst="rect">
            <a:avLst/>
          </a:prstGeom>
        </p:spPr>
      </p:pic>
      <p:sp>
        <p:nvSpPr>
          <p:cNvPr id="3" name="TextBox 2">
            <a:extLst>
              <a:ext uri="{FF2B5EF4-FFF2-40B4-BE49-F238E27FC236}">
                <a16:creationId xmlns:a16="http://schemas.microsoft.com/office/drawing/2014/main" id="{99437A6C-7582-5E43-92CA-BC43E16A39FA}"/>
              </a:ext>
            </a:extLst>
          </p:cNvPr>
          <p:cNvSpPr txBox="1"/>
          <p:nvPr/>
        </p:nvSpPr>
        <p:spPr>
          <a:xfrm>
            <a:off x="762000" y="6443984"/>
            <a:ext cx="7885610" cy="307777"/>
          </a:xfrm>
          <a:prstGeom prst="rect">
            <a:avLst/>
          </a:prstGeom>
          <a:noFill/>
        </p:spPr>
        <p:txBody>
          <a:bodyPr wrap="square" rtlCol="0">
            <a:spAutoFit/>
          </a:bodyPr>
          <a:lstStyle/>
          <a:p>
            <a:r>
              <a:rPr lang="en-US" sz="1400" dirty="0"/>
              <a:t>This presentation is licensed under the Creative Commons Attribution-</a:t>
            </a:r>
            <a:r>
              <a:rPr lang="en-US" sz="1400" dirty="0" err="1"/>
              <a:t>ShareAlike</a:t>
            </a:r>
            <a:r>
              <a:rPr lang="en-US" sz="1400" dirty="0"/>
              <a:t> 4.0 International License</a:t>
            </a:r>
          </a:p>
        </p:txBody>
      </p:sp>
    </p:spTree>
    <p:extLst>
      <p:ext uri="{BB962C8B-B14F-4D97-AF65-F5344CB8AC3E}">
        <p14:creationId xmlns:p14="http://schemas.microsoft.com/office/powerpoint/2010/main" val="88910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a:t>HTTP 1.1/ 200 OK</a:t>
              </a:r>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"name"</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a:t>
            </a:r>
          </a:p>
        </p:txBody>
      </p:sp>
      <p:sp>
        <p:nvSpPr>
          <p:cNvPr id="3" name="Content Placeholder 2"/>
          <p:cNvSpPr>
            <a:spLocks noGrp="1"/>
          </p:cNvSpPr>
          <p:nvPr>
            <p:ph idx="1"/>
          </p:nvPr>
        </p:nvSpPr>
        <p:spPr/>
        <p:txBody>
          <a:bodyPr>
            <a:normAutofit/>
          </a:bodyPr>
          <a:lstStyle/>
          <a:p>
            <a:r>
              <a:rPr lang="en-US" dirty="0"/>
              <a:t>A CDS Service can return any number of cards</a:t>
            </a:r>
          </a:p>
          <a:p>
            <a:r>
              <a:rPr lang="en-US" dirty="0"/>
              <a:t>The EHR renders each card as it sees fit</a:t>
            </a:r>
          </a:p>
          <a:p>
            <a:r>
              <a:rPr lang="en-US" dirty="0"/>
              <a:t>Each card must have:</a:t>
            </a:r>
          </a:p>
          <a:p>
            <a:pPr lvl="1"/>
            <a:r>
              <a:rPr lang="en-US" dirty="0"/>
              <a:t>A concise summary (140 characters)</a:t>
            </a:r>
          </a:p>
          <a:p>
            <a:pPr lvl="1"/>
            <a:r>
              <a:rPr lang="en-US" dirty="0"/>
              <a:t>An indicator noting the importance of the card</a:t>
            </a:r>
          </a:p>
          <a:p>
            <a:pPr lvl="1"/>
            <a:r>
              <a:rPr lang="en-US" dirty="0"/>
              <a:t>Information on the organization or data set that is the source of the card’s data</a:t>
            </a:r>
          </a:p>
          <a:p>
            <a:pPr lvl="1"/>
            <a:endParaRPr lang="en-US" dirty="0"/>
          </a:p>
          <a:p>
            <a:endParaRPr lang="en-US" dirty="0"/>
          </a:p>
        </p:txBody>
      </p:sp>
    </p:spTree>
    <p:extLst>
      <p:ext uri="{BB962C8B-B14F-4D97-AF65-F5344CB8AC3E}">
        <p14:creationId xmlns:p14="http://schemas.microsoft.com/office/powerpoint/2010/main" val="103715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 Response JSON</a:t>
            </a:r>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"name"</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 Indicator</a:t>
            </a:r>
          </a:p>
        </p:txBody>
      </p:sp>
      <p:grpSp>
        <p:nvGrpSpPr>
          <p:cNvPr id="11" name="Group 10"/>
          <p:cNvGrpSpPr/>
          <p:nvPr/>
        </p:nvGrpSpPr>
        <p:grpSpPr>
          <a:xfrm>
            <a:off x="1493348" y="2900590"/>
            <a:ext cx="3291142" cy="1984042"/>
            <a:chOff x="2805313" y="2913842"/>
            <a:chExt cx="3291142" cy="1984042"/>
          </a:xfrm>
        </p:grpSpPr>
        <p:sp>
          <p:nvSpPr>
            <p:cNvPr id="5" name="Oval 4"/>
            <p:cNvSpPr/>
            <p:nvPr/>
          </p:nvSpPr>
          <p:spPr>
            <a:xfrm>
              <a:off x="4015408" y="2913842"/>
              <a:ext cx="870953" cy="870953"/>
            </a:xfrm>
            <a:prstGeom prst="ellipse">
              <a:avLst/>
            </a:prstGeom>
            <a:solidFill>
              <a:schemeClr val="accent1">
                <a:lumMod val="60000"/>
                <a:lumOff val="40000"/>
              </a:schemeClr>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p:cNvSpPr txBox="1">
              <a:spLocks/>
            </p:cNvSpPr>
            <p:nvPr/>
          </p:nvSpPr>
          <p:spPr>
            <a:xfrm>
              <a:off x="2805313" y="4070978"/>
              <a:ext cx="3291142" cy="826906"/>
            </a:xfrm>
            <a:prstGeom prst="rect">
              <a:avLst/>
            </a:prstGeom>
          </p:spPr>
          <p:txBody>
            <a:bodyPr vert="horz" lIns="91438" tIns="45719" rIns="91438" bIns="45719" rtlCol="0" anchor="ctr">
              <a:no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Informational</a:t>
              </a:r>
            </a:p>
          </p:txBody>
        </p:sp>
      </p:grpSp>
      <p:grpSp>
        <p:nvGrpSpPr>
          <p:cNvPr id="13" name="Group 12"/>
          <p:cNvGrpSpPr/>
          <p:nvPr/>
        </p:nvGrpSpPr>
        <p:grpSpPr>
          <a:xfrm>
            <a:off x="8233770" y="2920428"/>
            <a:ext cx="2403245" cy="1964204"/>
            <a:chOff x="9545735" y="2933680"/>
            <a:chExt cx="2403245" cy="1964204"/>
          </a:xfrm>
        </p:grpSpPr>
        <p:sp>
          <p:nvSpPr>
            <p:cNvPr id="7" name="Oval 6"/>
            <p:cNvSpPr/>
            <p:nvPr/>
          </p:nvSpPr>
          <p:spPr>
            <a:xfrm>
              <a:off x="10311882" y="2933680"/>
              <a:ext cx="870953" cy="870953"/>
            </a:xfrm>
            <a:prstGeom prst="ellipse">
              <a:avLst/>
            </a:prstGeom>
            <a:solidFill>
              <a:srgbClr val="FF0000"/>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Content Placeholder 2"/>
            <p:cNvSpPr txBox="1">
              <a:spLocks/>
            </p:cNvSpPr>
            <p:nvPr/>
          </p:nvSpPr>
          <p:spPr>
            <a:xfrm>
              <a:off x="9545735" y="4070978"/>
              <a:ext cx="2403245"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Hard Stop</a:t>
              </a:r>
            </a:p>
          </p:txBody>
        </p:sp>
      </p:grpSp>
      <p:grpSp>
        <p:nvGrpSpPr>
          <p:cNvPr id="12" name="Group 11"/>
          <p:cNvGrpSpPr/>
          <p:nvPr/>
        </p:nvGrpSpPr>
        <p:grpSpPr>
          <a:xfrm>
            <a:off x="5342304" y="2900590"/>
            <a:ext cx="2136902" cy="1984042"/>
            <a:chOff x="6654269" y="2913842"/>
            <a:chExt cx="2136902" cy="1984042"/>
          </a:xfrm>
        </p:grpSpPr>
        <p:sp>
          <p:nvSpPr>
            <p:cNvPr id="6" name="Oval 5"/>
            <p:cNvSpPr/>
            <p:nvPr/>
          </p:nvSpPr>
          <p:spPr>
            <a:xfrm>
              <a:off x="7163645" y="2913842"/>
              <a:ext cx="870953" cy="870953"/>
            </a:xfrm>
            <a:prstGeom prst="ellipse">
              <a:avLst/>
            </a:prstGeom>
            <a:solidFill>
              <a:schemeClr val="accent2"/>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Content Placeholder 2"/>
            <p:cNvSpPr txBox="1">
              <a:spLocks/>
            </p:cNvSpPr>
            <p:nvPr/>
          </p:nvSpPr>
          <p:spPr>
            <a:xfrm>
              <a:off x="6654269" y="4070978"/>
              <a:ext cx="2136902"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Warning</a:t>
              </a:r>
            </a:p>
          </p:txBody>
        </p:sp>
      </p:grpSp>
    </p:spTree>
    <p:extLst>
      <p:ext uri="{BB962C8B-B14F-4D97-AF65-F5344CB8AC3E}">
        <p14:creationId xmlns:p14="http://schemas.microsoft.com/office/powerpoint/2010/main" val="192649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Suggestions</a:t>
            </a:r>
          </a:p>
          <a:p>
            <a:pPr marL="0" indent="0" algn="ctr">
              <a:buNone/>
            </a:pPr>
            <a:r>
              <a:rPr lang="en-US" dirty="0"/>
              <a:t>Proposed actions encoded as FHIR 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App Links</a:t>
            </a:r>
          </a:p>
          <a:p>
            <a:pPr marL="0" indent="0" algn="ctr">
              <a:buNone/>
            </a:pPr>
            <a:r>
              <a:rPr lang="en-US" dirty="0"/>
              <a:t>Proposed SMART app that should be used</a:t>
            </a:r>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Information Only</a:t>
            </a:r>
          </a:p>
          <a:p>
            <a:pPr marL="0" indent="0" algn="ctr">
              <a:buNone/>
            </a:pPr>
            <a:r>
              <a:rPr lang="en-US" dirty="0"/>
              <a:t>Textual information for the provider</a:t>
            </a:r>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 can contain any combination of information, suggestions, and links</a:t>
            </a:r>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Capturing user behavior for analytics</a:t>
            </a:r>
          </a:p>
        </p:txBody>
      </p:sp>
      <p:sp>
        <p:nvSpPr>
          <p:cNvPr id="3" name="Content Placeholder 2"/>
          <p:cNvSpPr>
            <a:spLocks noGrp="1"/>
          </p:cNvSpPr>
          <p:nvPr>
            <p:ph idx="1"/>
          </p:nvPr>
        </p:nvSpPr>
        <p:spPr/>
        <p:txBody>
          <a:bodyPr>
            <a:normAutofit/>
          </a:bodyPr>
          <a:lstStyle/>
          <a:p>
            <a:r>
              <a:rPr lang="en-US" dirty="0"/>
              <a:t>Since CDS Services return purely JSON, they don’t know how users interact with their suggestion</a:t>
            </a:r>
          </a:p>
          <a:p>
            <a:r>
              <a:rPr lang="en-US" dirty="0"/>
              <a:t>Each suggestion </a:t>
            </a:r>
            <a:r>
              <a:rPr lang="en-US" i="1" dirty="0"/>
              <a:t>may</a:t>
            </a:r>
            <a:r>
              <a:rPr lang="en-US" dirty="0"/>
              <a:t> contain a </a:t>
            </a:r>
            <a:r>
              <a:rPr lang="en-US" b="1" dirty="0"/>
              <a:t>UUID </a:t>
            </a:r>
          </a:p>
          <a:p>
            <a:r>
              <a:rPr lang="en-US" dirty="0"/>
              <a:t>The UUID allows the EHR to notify the CDS Service that the user interacted with their suggestion</a:t>
            </a:r>
          </a:p>
          <a:p>
            <a:pPr marL="0" indent="0">
              <a:buNone/>
            </a:pPr>
            <a:endParaRPr lang="en-US" dirty="0">
              <a:latin typeface="Courier New"/>
              <a:cs typeface="Courier New"/>
            </a:endParaRPr>
          </a:p>
          <a:p>
            <a:pPr marL="0" indent="0">
              <a:buNone/>
            </a:pPr>
            <a:r>
              <a:rPr lang="en-US" dirty="0">
                <a:latin typeface="Courier New"/>
                <a:cs typeface="Courier New"/>
              </a:rPr>
              <a:t>POST {cds-service}/analytics/{uuid}</a:t>
            </a:r>
          </a:p>
          <a:p>
            <a:pPr marL="0" indent="0">
              <a:buNone/>
            </a:pPr>
            <a:endParaRPr lang="en-US" dirty="0"/>
          </a:p>
        </p:txBody>
      </p:sp>
      <p:sp>
        <p:nvSpPr>
          <p:cNvPr id="4" name="TextBox 3">
            <a:extLst>
              <a:ext uri="{FF2B5EF4-FFF2-40B4-BE49-F238E27FC236}">
                <a16:creationId xmlns:a16="http://schemas.microsoft.com/office/drawing/2014/main" id="{F7447FE9-E6F3-F84D-A15B-0A0C5D9E0F35}"/>
              </a:ext>
            </a:extLst>
          </p:cNvPr>
          <p:cNvSpPr txBox="1"/>
          <p:nvPr/>
        </p:nvSpPr>
        <p:spPr>
          <a:xfrm>
            <a:off x="1496290" y="5835934"/>
            <a:ext cx="10168869" cy="523220"/>
          </a:xfrm>
          <a:prstGeom prst="rect">
            <a:avLst/>
          </a:prstGeom>
          <a:noFill/>
        </p:spPr>
        <p:txBody>
          <a:bodyPr wrap="square" rtlCol="0">
            <a:spAutoFit/>
          </a:bodyPr>
          <a:lstStyle/>
          <a:p>
            <a:r>
              <a:rPr lang="en-US" sz="2800" dirty="0">
                <a:solidFill>
                  <a:schemeClr val="accent1"/>
                </a:solidFill>
              </a:rPr>
              <a:t>This has been pulled from 1.0 and is being pushed to a future release</a:t>
            </a:r>
          </a:p>
        </p:txBody>
      </p:sp>
      <p:sp>
        <p:nvSpPr>
          <p:cNvPr id="5" name="Rectangle 4">
            <a:extLst>
              <a:ext uri="{FF2B5EF4-FFF2-40B4-BE49-F238E27FC236}">
                <a16:creationId xmlns:a16="http://schemas.microsoft.com/office/drawing/2014/main" id="{70DED10A-C559-7844-82B3-51C47D206C24}"/>
              </a:ext>
            </a:extLst>
          </p:cNvPr>
          <p:cNvSpPr/>
          <p:nvPr/>
        </p:nvSpPr>
        <p:spPr>
          <a:xfrm>
            <a:off x="388294" y="5699909"/>
            <a:ext cx="1107996" cy="1200329"/>
          </a:xfrm>
          <a:prstGeom prst="rect">
            <a:avLst/>
          </a:prstGeom>
        </p:spPr>
        <p:txBody>
          <a:bodyPr wrap="none">
            <a:spAutoFit/>
          </a:bodyPr>
          <a:lstStyle/>
          <a:p>
            <a:r>
              <a:rPr lang="en-US" sz="7200" dirty="0">
                <a:solidFill>
                  <a:srgbClr val="000000"/>
                </a:solidFill>
                <a:latin typeface="apple color emoji" pitchFamily="2" charset="0"/>
              </a:rPr>
              <a:t>💥</a:t>
            </a:r>
            <a:endParaRPr lang="en-US" sz="7200" dirty="0"/>
          </a:p>
        </p:txBody>
      </p:sp>
    </p:spTree>
    <p:extLst>
      <p:ext uri="{BB962C8B-B14F-4D97-AF65-F5344CB8AC3E}">
        <p14:creationId xmlns:p14="http://schemas.microsoft.com/office/powerpoint/2010/main" val="1745246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265978" y="3418192"/>
            <a:ext cx="1988822" cy="1903595"/>
            <a:chOff x="3307249" y="1087869"/>
            <a:chExt cx="1988822" cy="1903595"/>
          </a:xfrm>
        </p:grpSpPr>
        <p:sp>
          <p:nvSpPr>
            <p:cNvPr id="5" name="Rounded Rectangle 4"/>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sp>
        <p:nvSpPr>
          <p:cNvPr id="11" name="Rounded Rectangle 10"/>
          <p:cNvSpPr/>
          <p:nvPr/>
        </p:nvSpPr>
        <p:spPr>
          <a:xfrm>
            <a:off x="1566154" y="1573203"/>
            <a:ext cx="2615350" cy="1575496"/>
          </a:xfrm>
          <a:prstGeom prst="roundRect">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CDS</a:t>
            </a:r>
          </a:p>
          <a:p>
            <a:pPr algn="ctr"/>
            <a:r>
              <a:rPr lang="en-US" sz="2800" dirty="0">
                <a:solidFill>
                  <a:schemeClr val="tx1"/>
                </a:solidFill>
              </a:rPr>
              <a:t>Service Provider</a:t>
            </a:r>
          </a:p>
        </p:txBody>
      </p:sp>
      <p:sp>
        <p:nvSpPr>
          <p:cNvPr id="12" name="TextBox 11"/>
          <p:cNvSpPr txBox="1"/>
          <p:nvPr/>
        </p:nvSpPr>
        <p:spPr>
          <a:xfrm>
            <a:off x="1566154" y="988428"/>
            <a:ext cx="5930216" cy="584775"/>
          </a:xfrm>
          <a:prstGeom prst="rect">
            <a:avLst/>
          </a:prstGeom>
          <a:noFill/>
        </p:spPr>
        <p:txBody>
          <a:bodyPr wrap="square" rtlCol="0">
            <a:spAutoFit/>
          </a:bodyPr>
          <a:lstStyle/>
          <a:p>
            <a:r>
              <a:rPr lang="en-US" sz="3200" b="1" dirty="0">
                <a:latin typeface="+mj-lt"/>
              </a:rPr>
              <a:t>Base </a:t>
            </a:r>
            <a:r>
              <a:rPr lang="en-US" sz="3200" dirty="0">
                <a:latin typeface="+mj-lt"/>
              </a:rPr>
              <a:t>https://example.com</a:t>
            </a:r>
          </a:p>
        </p:txBody>
      </p:sp>
      <p:cxnSp>
        <p:nvCxnSpPr>
          <p:cNvPr id="14" name="Elbow Connector 13"/>
          <p:cNvCxnSpPr>
            <a:stCxn id="11" idx="2"/>
            <a:endCxn id="5" idx="1"/>
          </p:cNvCxnSpPr>
          <p:nvPr/>
        </p:nvCxnSpPr>
        <p:spPr>
          <a:xfrm rot="16200000" flipH="1">
            <a:off x="4354498" y="1668029"/>
            <a:ext cx="1430811" cy="4392149"/>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73829" y="4737012"/>
            <a:ext cx="4046527" cy="584775"/>
          </a:xfrm>
          <a:prstGeom prst="rect">
            <a:avLst/>
          </a:prstGeom>
          <a:noFill/>
        </p:spPr>
        <p:txBody>
          <a:bodyPr wrap="square" rtlCol="0">
            <a:spAutoFit/>
          </a:bodyPr>
          <a:lstStyle/>
          <a:p>
            <a:r>
              <a:rPr lang="en-US" sz="3200" b="1" dirty="0">
                <a:latin typeface="+mj-lt"/>
              </a:rPr>
              <a:t>Discovery</a:t>
            </a:r>
            <a:r>
              <a:rPr lang="en-US" sz="3200" dirty="0">
                <a:latin typeface="+mj-lt"/>
              </a:rPr>
              <a:t> /cds-services</a:t>
            </a:r>
          </a:p>
        </p:txBody>
      </p:sp>
      <p:sp>
        <p:nvSpPr>
          <p:cNvPr id="16" name="TextBox 15"/>
          <p:cNvSpPr txBox="1"/>
          <p:nvPr/>
        </p:nvSpPr>
        <p:spPr>
          <a:xfrm>
            <a:off x="7265978" y="5566061"/>
            <a:ext cx="4563165" cy="584775"/>
          </a:xfrm>
          <a:prstGeom prst="rect">
            <a:avLst/>
          </a:prstGeom>
          <a:noFill/>
        </p:spPr>
        <p:txBody>
          <a:bodyPr wrap="square" rtlCol="0">
            <a:spAutoFit/>
          </a:bodyPr>
          <a:lstStyle/>
          <a:p>
            <a:r>
              <a:rPr lang="en-US" sz="3200" b="1" dirty="0">
                <a:latin typeface="+mj-lt"/>
              </a:rPr>
              <a:t>Service</a:t>
            </a:r>
            <a:r>
              <a:rPr lang="en-US" sz="3200" dirty="0">
                <a:latin typeface="+mj-lt"/>
              </a:rPr>
              <a:t> /cds-services/{id}</a:t>
            </a:r>
          </a:p>
        </p:txBody>
      </p:sp>
    </p:spTree>
    <p:extLst>
      <p:ext uri="{BB962C8B-B14F-4D97-AF65-F5344CB8AC3E}">
        <p14:creationId xmlns:p14="http://schemas.microsoft.com/office/powerpoint/2010/main" val="368512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894"/>
            <a:ext cx="10515600" cy="1325563"/>
          </a:xfrm>
        </p:spPr>
        <p:txBody>
          <a:bodyPr/>
          <a:lstStyle/>
          <a:p>
            <a:r>
              <a:rPr lang="en-US" dirty="0"/>
              <a:t>Discovery</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"name"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"prefetch": {</a:t>
            </a:r>
          </a:p>
          <a:p>
            <a:pPr marL="0" indent="0">
              <a:buNone/>
            </a:pPr>
            <a:r>
              <a:rPr lang="en-US" sz="2700" b="1" dirty="0">
                <a:solidFill>
                  <a:schemeClr val="bg1">
                    <a:lumMod val="75000"/>
                  </a:schemeClr>
                </a:solidFill>
                <a:latin typeface="Courier New"/>
                <a:cs typeface="Courier New"/>
              </a:rPr>
              <a:t>       "patientToGreet": "Patient/{{</a:t>
            </a:r>
            <a:r>
              <a:rPr lang="en-US" sz="2700" b="1" dirty="0" err="1">
                <a:solidFill>
                  <a:schemeClr val="bg1">
                    <a:lumMod val="75000"/>
                  </a:schemeClr>
                </a:solidFill>
                <a:latin typeface="Courier New"/>
                <a:cs typeface="Courier New"/>
              </a:rPr>
              <a:t>context.patientId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0" y="1313120"/>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https://example.com</a:t>
            </a:r>
            <a:r>
              <a:rPr lang="en-US" sz="2700" b="1" dirty="0">
                <a:latin typeface="Courier New"/>
                <a:cs typeface="Courier New"/>
              </a:rPr>
              <a:t>/cds-services</a:t>
            </a:r>
          </a:p>
        </p:txBody>
      </p:sp>
    </p:spTree>
    <p:extLst>
      <p:ext uri="{BB962C8B-B14F-4D97-AF65-F5344CB8AC3E}">
        <p14:creationId xmlns:p14="http://schemas.microsoft.com/office/powerpoint/2010/main" val="88561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F6422-A4E6-E34F-A0DA-55B6A72789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436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7783"/>
            <a:ext cx="10515600" cy="1325563"/>
          </a:xfrm>
        </p:spPr>
        <p:txBody>
          <a:bodyPr/>
          <a:lstStyle/>
          <a:p>
            <a:r>
              <a:rPr lang="en-US" dirty="0"/>
              <a:t>CDS Service Invocation</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"name":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"prefetch": {</a:t>
            </a:r>
          </a:p>
          <a:p>
            <a:pPr marL="0" indent="0">
              <a:buNone/>
            </a:pPr>
            <a:r>
              <a:rPr lang="en-US" sz="2700" b="1" dirty="0">
                <a:solidFill>
                  <a:schemeClr val="bg1">
                    <a:lumMod val="85000"/>
                  </a:schemeClr>
                </a:solidFill>
                <a:latin typeface="Courier New"/>
                <a:cs typeface="Courier New"/>
              </a:rPr>
              <a:t>        "patientToGreet": "Patient/{{Patient.id}}"</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https://example.com</a:t>
            </a:r>
            <a:r>
              <a:rPr lang="en-US" sz="2700" b="1" dirty="0">
                <a:latin typeface="Courier New"/>
                <a:cs typeface="Courier New"/>
              </a:rPr>
              <a:t>/cds-services/example-service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9" name="Group 18"/>
          <p:cNvGrpSpPr/>
          <p:nvPr/>
        </p:nvGrpSpPr>
        <p:grpSpPr>
          <a:xfrm>
            <a:off x="812013" y="5378730"/>
            <a:ext cx="9992240" cy="1333264"/>
            <a:chOff x="874486" y="5271942"/>
            <a:chExt cx="9992240" cy="1333264"/>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86" y="5271942"/>
              <a:ext cx="1333264" cy="1333264"/>
            </a:xfrm>
            <a:prstGeom prst="rect">
              <a:avLst/>
            </a:prstGeom>
          </p:spPr>
        </p:pic>
        <p:sp>
          <p:nvSpPr>
            <p:cNvPr id="17" name="Content Placeholder 2"/>
            <p:cNvSpPr txBox="1">
              <a:spLocks/>
            </p:cNvSpPr>
            <p:nvPr/>
          </p:nvSpPr>
          <p:spPr>
            <a:xfrm>
              <a:off x="2507917" y="562556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EHR provides FHIR access token to CDS Service</a:t>
              </a:r>
            </a:p>
          </p:txBody>
        </p:sp>
      </p:grpSp>
      <p:grpSp>
        <p:nvGrpSpPr>
          <p:cNvPr id="25" name="Group 24"/>
          <p:cNvGrpSpPr/>
          <p:nvPr/>
        </p:nvGrpSpPr>
        <p:grpSpPr>
          <a:xfrm>
            <a:off x="812013" y="3556850"/>
            <a:ext cx="10054713" cy="1369550"/>
            <a:chOff x="812013" y="3556850"/>
            <a:chExt cx="10054713" cy="1369550"/>
          </a:xfrm>
        </p:grpSpPr>
        <p:sp>
          <p:nvSpPr>
            <p:cNvPr id="16" name="Content Placeholder 2"/>
            <p:cNvSpPr txBox="1">
              <a:spLocks/>
            </p:cNvSpPr>
            <p:nvPr/>
          </p:nvSpPr>
          <p:spPr>
            <a:xfrm>
              <a:off x="2507917" y="3928611"/>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CDS Service trusts the EHR via signed JWT</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13" y="3556850"/>
              <a:ext cx="1369550" cy="1369550"/>
            </a:xfrm>
            <a:prstGeom prst="ellipse">
              <a:avLst/>
            </a:prstGeom>
          </p:spPr>
        </p:pic>
      </p:grpSp>
      <p:grpSp>
        <p:nvGrpSpPr>
          <p:cNvPr id="24" name="Group 23"/>
          <p:cNvGrpSpPr/>
          <p:nvPr/>
        </p:nvGrpSpPr>
        <p:grpSpPr>
          <a:xfrm>
            <a:off x="712048" y="1730038"/>
            <a:ext cx="10154678" cy="1533193"/>
            <a:chOff x="712048" y="1730038"/>
            <a:chExt cx="10154678" cy="1533193"/>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48" y="1730038"/>
              <a:ext cx="1533193" cy="1533193"/>
            </a:xfrm>
            <a:prstGeom prst="rect">
              <a:avLst/>
            </a:prstGeom>
          </p:spPr>
        </p:pic>
        <p:sp>
          <p:nvSpPr>
            <p:cNvPr id="22" name="Content Placeholder 2"/>
            <p:cNvSpPr txBox="1">
              <a:spLocks/>
            </p:cNvSpPr>
            <p:nvPr/>
          </p:nvSpPr>
          <p:spPr>
            <a:xfrm>
              <a:off x="2507917" y="218362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mj-lt"/>
                </a:rPr>
                <a:t>EHR trusts the CDS Service via its TLS endpoint</a:t>
              </a:r>
            </a:p>
          </p:txBody>
        </p:sp>
      </p:grpSp>
    </p:spTree>
    <p:extLst>
      <p:ext uri="{BB962C8B-B14F-4D97-AF65-F5344CB8AC3E}">
        <p14:creationId xmlns:p14="http://schemas.microsoft.com/office/powerpoint/2010/main" val="9411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sp>
        <p:nvSpPr>
          <p:cNvPr id="3" name="Content Placeholder 2"/>
          <p:cNvSpPr>
            <a:spLocks noGrp="1"/>
          </p:cNvSpPr>
          <p:nvPr>
            <p:ph idx="1"/>
          </p:nvPr>
        </p:nvSpPr>
        <p:spPr>
          <a:xfrm>
            <a:off x="838200" y="3178459"/>
            <a:ext cx="10884928" cy="3554758"/>
          </a:xfrm>
        </p:spPr>
        <p:txBody>
          <a:bodyPr/>
          <a:lstStyle/>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iss</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https</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ehr.example.com</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aud</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https</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example.org</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cds-services</a:t>
            </a:r>
            <a:r>
              <a:rPr lang="mr-IN" sz="2400" dirty="0">
                <a:solidFill>
                  <a:schemeClr val="accent6"/>
                </a:solidFill>
                <a:latin typeface="Courier New" charset="0"/>
                <a:ea typeface="Courier New" charset="0"/>
                <a:cs typeface="Courier New" charset="0"/>
              </a:rPr>
              <a:t>/</a:t>
            </a:r>
            <a:r>
              <a:rPr lang="en-US" sz="2400" dirty="0">
                <a:solidFill>
                  <a:schemeClr val="accent6"/>
                </a:solidFill>
                <a:latin typeface="Courier New" charset="0"/>
                <a:ea typeface="Courier New" charset="0"/>
                <a:cs typeface="Courier New" charset="0"/>
              </a:rPr>
              <a:t>my</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service</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exp</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1422568860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iat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1311280970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jti</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"ee22b021-e1b7-4611-ba5b-8eec6a33ac1e”</a:t>
            </a:r>
            <a:endParaRPr lang="en-US" dirty="0">
              <a:solidFill>
                <a:schemeClr val="accent6"/>
              </a:solidFill>
              <a:latin typeface="Courier New" charset="0"/>
              <a:ea typeface="Courier New" charset="0"/>
              <a:cs typeface="Courier New" charset="0"/>
            </a:endParaRPr>
          </a:p>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
        <p:nvSpPr>
          <p:cNvPr id="6" name="TextBox 5"/>
          <p:cNvSpPr txBox="1"/>
          <p:nvPr/>
        </p:nvSpPr>
        <p:spPr>
          <a:xfrm>
            <a:off x="838200" y="1916575"/>
            <a:ext cx="10386391" cy="1261884"/>
          </a:xfrm>
          <a:prstGeom prst="rect">
            <a:avLst/>
          </a:prstGeom>
          <a:noFill/>
        </p:spPr>
        <p:txBody>
          <a:bodyPr wrap="square" rtlCol="0">
            <a:spAutoFit/>
          </a:bodyPr>
          <a:lstStyle/>
          <a:p>
            <a:r>
              <a:rPr lang="en-US" dirty="0">
                <a:solidFill>
                  <a:srgbClr val="C00000"/>
                </a:solidFill>
                <a:latin typeface="+mj-lt"/>
              </a:rPr>
              <a:t>eyJhbGciOiJIUzI1NiIsInR5cCI6IkpXVCJ9</a:t>
            </a:r>
            <a:r>
              <a:rPr lang="en-US" dirty="0">
                <a:latin typeface="+mj-lt"/>
              </a:rPr>
              <a:t>.</a:t>
            </a:r>
            <a:r>
              <a:rPr lang="en-US" dirty="0">
                <a:solidFill>
                  <a:srgbClr val="7030A0"/>
                </a:solidFill>
                <a:latin typeface="+mj-lt"/>
              </a:rPr>
              <a:t>eyJpc3MiOiJodHRwczovL2ZoaXItZWhyLmV4YW1wbGUuY29tLyIsImF1ZCI6Imh0dHBzOi8vY2RzLmV4YW1wbGUub3JnL2Nkcy1zZXJ2aWNlcy9zb21lLXNlcnZpY2UiLCJleHAiOjE0MjI1Njg4NjAsImlhdCI6MTMxMTI4MDk3MCwianRpIjoiZWUyMmIwMjEtZTFiNy00NjExLWJhNWItOGVlYzZhMzNhYzFlIn0</a:t>
            </a:r>
            <a:r>
              <a:rPr lang="en-US" dirty="0">
                <a:latin typeface="+mj-lt"/>
              </a:rPr>
              <a:t>.</a:t>
            </a:r>
            <a:r>
              <a:rPr lang="en-US" dirty="0">
                <a:solidFill>
                  <a:srgbClr val="00B0F0"/>
                </a:solidFill>
                <a:latin typeface="+mj-lt"/>
              </a:rPr>
              <a:t>Gwl3s301OMWpdEVAVj_T3JZV8bs7N5-V7QNNG7TQ33o</a:t>
            </a:r>
          </a:p>
        </p:txBody>
      </p:sp>
    </p:spTree>
    <p:extLst>
      <p:ext uri="{BB962C8B-B14F-4D97-AF65-F5344CB8AC3E}">
        <p14:creationId xmlns:p14="http://schemas.microsoft.com/office/powerpoint/2010/main" val="2006795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8367608"/>
              </p:ext>
            </p:extLst>
          </p:nvPr>
        </p:nvGraphicFramePr>
        <p:xfrm>
          <a:off x="838200" y="1825625"/>
          <a:ext cx="10515600" cy="4572000"/>
        </p:xfrm>
        <a:graphic>
          <a:graphicData uri="http://schemas.openxmlformats.org/drawingml/2006/table">
            <a:tbl>
              <a:tblPr firstRow="1" bandRow="1">
                <a:tableStyleId>{5C22544A-7EE6-4342-B048-85BDC9FD1C3A}</a:tableStyleId>
              </a:tblPr>
              <a:tblGrid>
                <a:gridCol w="1017104">
                  <a:extLst>
                    <a:ext uri="{9D8B030D-6E8A-4147-A177-3AD203B41FA5}">
                      <a16:colId xmlns:a16="http://schemas.microsoft.com/office/drawing/2014/main" val="20000"/>
                    </a:ext>
                  </a:extLst>
                </a:gridCol>
                <a:gridCol w="5049079">
                  <a:extLst>
                    <a:ext uri="{9D8B030D-6E8A-4147-A177-3AD203B41FA5}">
                      <a16:colId xmlns:a16="http://schemas.microsoft.com/office/drawing/2014/main" val="20001"/>
                    </a:ext>
                  </a:extLst>
                </a:gridCol>
                <a:gridCol w="4449417">
                  <a:extLst>
                    <a:ext uri="{9D8B030D-6E8A-4147-A177-3AD203B41FA5}">
                      <a16:colId xmlns:a16="http://schemas.microsoft.com/office/drawing/2014/main" val="20002"/>
                    </a:ext>
                  </a:extLst>
                </a:gridCol>
              </a:tblGrid>
              <a:tr h="370840">
                <a:tc>
                  <a:txBody>
                    <a:bodyPr/>
                    <a:lstStyle/>
                    <a:p>
                      <a:r>
                        <a:rPr lang="en-US" sz="2400" b="0" dirty="0">
                          <a:latin typeface="+mn-lt"/>
                        </a:rPr>
                        <a:t>Field</a:t>
                      </a:r>
                    </a:p>
                  </a:txBody>
                  <a:tcPr/>
                </a:tc>
                <a:tc>
                  <a:txBody>
                    <a:bodyPr/>
                    <a:lstStyle/>
                    <a:p>
                      <a:r>
                        <a:rPr lang="en-US" sz="2400" b="1" dirty="0">
                          <a:latin typeface="+mn-lt"/>
                        </a:rPr>
                        <a:t>Value</a:t>
                      </a:r>
                    </a:p>
                  </a:txBody>
                  <a:tcPr/>
                </a:tc>
                <a:tc>
                  <a:txBody>
                    <a:bodyPr/>
                    <a:lstStyle/>
                    <a:p>
                      <a:r>
                        <a:rPr lang="en-US" sz="2400" dirty="0">
                          <a:latin typeface="+mn-lt"/>
                        </a:rPr>
                        <a:t>Example</a:t>
                      </a:r>
                    </a:p>
                  </a:txBody>
                  <a:tcPr/>
                </a:tc>
                <a:extLst>
                  <a:ext uri="{0D108BD9-81ED-4DB2-BD59-A6C34878D82A}">
                    <a16:rowId xmlns:a16="http://schemas.microsoft.com/office/drawing/2014/main" val="10000"/>
                  </a:ext>
                </a:extLst>
              </a:tr>
              <a:tr h="822960">
                <a:tc>
                  <a:txBody>
                    <a:bodyPr/>
                    <a:lstStyle/>
                    <a:p>
                      <a:r>
                        <a:rPr lang="en-US" sz="2400" dirty="0" err="1">
                          <a:latin typeface="+mj-lt"/>
                        </a:rPr>
                        <a:t>iss</a:t>
                      </a:r>
                      <a:endParaRPr lang="en-US" sz="2400" dirty="0">
                        <a:latin typeface="+mj-lt"/>
                      </a:endParaRPr>
                    </a:p>
                  </a:txBody>
                  <a:tcPr/>
                </a:tc>
                <a:tc>
                  <a:txBody>
                    <a:bodyPr/>
                    <a:lstStyle/>
                    <a:p>
                      <a:r>
                        <a:rPr lang="en-US" sz="2400" dirty="0">
                          <a:latin typeface="+mj-lt"/>
                        </a:rPr>
                        <a:t>The URL of the issuer of the</a:t>
                      </a:r>
                      <a:r>
                        <a:rPr lang="en-US" sz="2400" baseline="0" dirty="0">
                          <a:latin typeface="+mj-lt"/>
                        </a:rPr>
                        <a:t> JWT</a:t>
                      </a:r>
                      <a:endParaRPr lang="en-US" sz="2400" dirty="0">
                        <a:latin typeface="+mj-lt"/>
                      </a:endParaRPr>
                    </a:p>
                  </a:txBody>
                  <a:tcPr/>
                </a:tc>
                <a:tc>
                  <a:txBody>
                    <a:bodyPr/>
                    <a:lstStyle/>
                    <a:p>
                      <a:r>
                        <a:rPr lang="en-US" sz="2400" dirty="0">
                          <a:latin typeface="+mj-lt"/>
                        </a:rPr>
                        <a:t>https://</a:t>
                      </a:r>
                      <a:r>
                        <a:rPr lang="en-US" sz="2400" dirty="0" err="1">
                          <a:latin typeface="+mj-lt"/>
                        </a:rPr>
                        <a:t>ehr.example.com</a:t>
                      </a:r>
                      <a:endParaRPr lang="en-US" sz="2400" dirty="0">
                        <a:latin typeface="+mj-lt"/>
                      </a:endParaRPr>
                    </a:p>
                  </a:txBody>
                  <a:tcPr/>
                </a:tc>
                <a:extLst>
                  <a:ext uri="{0D108BD9-81ED-4DB2-BD59-A6C34878D82A}">
                    <a16:rowId xmlns:a16="http://schemas.microsoft.com/office/drawing/2014/main" val="10001"/>
                  </a:ext>
                </a:extLst>
              </a:tr>
              <a:tr h="822960">
                <a:tc>
                  <a:txBody>
                    <a:bodyPr/>
                    <a:lstStyle/>
                    <a:p>
                      <a:r>
                        <a:rPr lang="en-US" sz="2400" dirty="0" err="1">
                          <a:latin typeface="+mj-lt"/>
                        </a:rPr>
                        <a:t>aud</a:t>
                      </a:r>
                      <a:endParaRPr lang="en-US" sz="2400" dirty="0">
                        <a:latin typeface="+mj-lt"/>
                      </a:endParaRPr>
                    </a:p>
                  </a:txBody>
                  <a:tcPr/>
                </a:tc>
                <a:tc>
                  <a:txBody>
                    <a:bodyPr/>
                    <a:lstStyle/>
                    <a:p>
                      <a:r>
                        <a:rPr lang="en-US" sz="2400" dirty="0">
                          <a:latin typeface="+mj-lt"/>
                        </a:rPr>
                        <a:t>The CDS Service endpoint being called</a:t>
                      </a:r>
                    </a:p>
                  </a:txBody>
                  <a:tcPr/>
                </a:tc>
                <a:tc>
                  <a:txBody>
                    <a:bodyPr/>
                    <a:lstStyle/>
                    <a:p>
                      <a:r>
                        <a:rPr lang="en-US" sz="2400" dirty="0">
                          <a:latin typeface="+mj-lt"/>
                        </a:rPr>
                        <a:t>https://</a:t>
                      </a:r>
                      <a:r>
                        <a:rPr lang="en-US" sz="2400" dirty="0" err="1">
                          <a:latin typeface="+mj-lt"/>
                        </a:rPr>
                        <a:t>example.org</a:t>
                      </a:r>
                      <a:r>
                        <a:rPr lang="en-US" sz="2400" dirty="0">
                          <a:latin typeface="+mj-lt"/>
                        </a:rPr>
                        <a:t>/</a:t>
                      </a:r>
                      <a:r>
                        <a:rPr lang="en-US" sz="2400" dirty="0" err="1">
                          <a:latin typeface="+mj-lt"/>
                        </a:rPr>
                        <a:t>cds</a:t>
                      </a:r>
                      <a:r>
                        <a:rPr lang="en-US" sz="2400" dirty="0">
                          <a:latin typeface="+mj-lt"/>
                        </a:rPr>
                        <a:t>-services/my-service</a:t>
                      </a:r>
                    </a:p>
                  </a:txBody>
                  <a:tcPr/>
                </a:tc>
                <a:extLst>
                  <a:ext uri="{0D108BD9-81ED-4DB2-BD59-A6C34878D82A}">
                    <a16:rowId xmlns:a16="http://schemas.microsoft.com/office/drawing/2014/main" val="10002"/>
                  </a:ext>
                </a:extLst>
              </a:tr>
              <a:tr h="822960">
                <a:tc>
                  <a:txBody>
                    <a:bodyPr/>
                    <a:lstStyle/>
                    <a:p>
                      <a:r>
                        <a:rPr lang="en-US" sz="2400" dirty="0" err="1">
                          <a:latin typeface="+mj-lt"/>
                        </a:rPr>
                        <a:t>exp</a:t>
                      </a:r>
                      <a:endParaRPr lang="en-US" sz="2400" dirty="0">
                        <a:latin typeface="+mj-lt"/>
                      </a:endParaRPr>
                    </a:p>
                  </a:txBody>
                  <a:tcPr/>
                </a:tc>
                <a:tc>
                  <a:txBody>
                    <a:bodyPr/>
                    <a:lstStyle/>
                    <a:p>
                      <a:r>
                        <a:rPr lang="en-US" sz="2400" dirty="0">
                          <a:latin typeface="+mj-lt"/>
                        </a:rPr>
                        <a:t>Time </a:t>
                      </a:r>
                      <a:r>
                        <a:rPr lang="en-US" sz="2400" baseline="0" dirty="0">
                          <a:latin typeface="+mj-lt"/>
                        </a:rPr>
                        <a:t>this JWT expires</a:t>
                      </a:r>
                      <a:endParaRPr lang="en-US" sz="2400" b="0" dirty="0">
                        <a:latin typeface="+mj-lt"/>
                      </a:endParaRPr>
                    </a:p>
                  </a:txBody>
                  <a:tcPr/>
                </a:tc>
                <a:tc>
                  <a:txBody>
                    <a:bodyPr/>
                    <a:lstStyle/>
                    <a:p>
                      <a:r>
                        <a:rPr lang="is-IS" sz="2400" dirty="0">
                          <a:latin typeface="+mj-lt"/>
                        </a:rPr>
                        <a:t>1422568860</a:t>
                      </a:r>
                      <a:endParaRPr lang="en-US" sz="2400" dirty="0">
                        <a:latin typeface="+mj-lt"/>
                      </a:endParaRPr>
                    </a:p>
                  </a:txBody>
                  <a:tcPr/>
                </a:tc>
                <a:extLst>
                  <a:ext uri="{0D108BD9-81ED-4DB2-BD59-A6C34878D82A}">
                    <a16:rowId xmlns:a16="http://schemas.microsoft.com/office/drawing/2014/main" val="10003"/>
                  </a:ext>
                </a:extLst>
              </a:tr>
              <a:tr h="822960">
                <a:tc>
                  <a:txBody>
                    <a:bodyPr/>
                    <a:lstStyle/>
                    <a:p>
                      <a:r>
                        <a:rPr lang="en-US" sz="2400" dirty="0" err="1">
                          <a:latin typeface="+mj-lt"/>
                        </a:rPr>
                        <a:t>iat</a:t>
                      </a:r>
                      <a:endParaRPr lang="en-US" sz="2400" dirty="0">
                        <a:latin typeface="+mj-lt"/>
                      </a:endParaRPr>
                    </a:p>
                  </a:txBody>
                  <a:tcPr/>
                </a:tc>
                <a:tc>
                  <a:txBody>
                    <a:bodyPr/>
                    <a:lstStyle/>
                    <a:p>
                      <a:r>
                        <a:rPr lang="en-US" sz="2400" dirty="0">
                          <a:latin typeface="+mj-lt"/>
                        </a:rPr>
                        <a:t>Time </a:t>
                      </a:r>
                      <a:r>
                        <a:rPr lang="en-US" sz="2400" baseline="0" dirty="0">
                          <a:latin typeface="+mj-lt"/>
                        </a:rPr>
                        <a:t>at which this JWT was issued</a:t>
                      </a:r>
                      <a:endParaRPr lang="en-US" sz="2400" dirty="0">
                        <a:latin typeface="+mj-lt"/>
                      </a:endParaRPr>
                    </a:p>
                  </a:txBody>
                  <a:tcPr/>
                </a:tc>
                <a:tc>
                  <a:txBody>
                    <a:bodyPr/>
                    <a:lstStyle/>
                    <a:p>
                      <a:r>
                        <a:rPr lang="is-IS" sz="2400" dirty="0">
                          <a:latin typeface="+mj-lt"/>
                        </a:rPr>
                        <a:t>1311280970</a:t>
                      </a:r>
                      <a:endParaRPr lang="en-US" sz="2400" dirty="0">
                        <a:latin typeface="+mj-lt"/>
                      </a:endParaRPr>
                    </a:p>
                  </a:txBody>
                  <a:tcPr/>
                </a:tc>
                <a:extLst>
                  <a:ext uri="{0D108BD9-81ED-4DB2-BD59-A6C34878D82A}">
                    <a16:rowId xmlns:a16="http://schemas.microsoft.com/office/drawing/2014/main" val="10004"/>
                  </a:ext>
                </a:extLst>
              </a:tr>
              <a:tr h="822960">
                <a:tc>
                  <a:txBody>
                    <a:bodyPr/>
                    <a:lstStyle/>
                    <a:p>
                      <a:r>
                        <a:rPr lang="en-US" sz="2400" dirty="0" err="1">
                          <a:latin typeface="+mj-lt"/>
                        </a:rPr>
                        <a:t>jti</a:t>
                      </a:r>
                      <a:endParaRPr lang="en-US" sz="2400" dirty="0">
                        <a:latin typeface="+mj-lt"/>
                      </a:endParaRPr>
                    </a:p>
                  </a:txBody>
                  <a:tcPr/>
                </a:tc>
                <a:tc>
                  <a:txBody>
                    <a:bodyPr/>
                    <a:lstStyle/>
                    <a:p>
                      <a:r>
                        <a:rPr lang="en-US" sz="2400" dirty="0">
                          <a:latin typeface="+mj-lt"/>
                        </a:rPr>
                        <a:t>Nonce to protect</a:t>
                      </a:r>
                      <a:r>
                        <a:rPr lang="en-US" sz="2400" baseline="0" dirty="0">
                          <a:latin typeface="+mj-lt"/>
                        </a:rPr>
                        <a:t> against replay attacks</a:t>
                      </a:r>
                      <a:endParaRPr lang="en-US" sz="2400" dirty="0">
                        <a:latin typeface="+mj-lt"/>
                      </a:endParaRPr>
                    </a:p>
                  </a:txBody>
                  <a:tcPr/>
                </a:tc>
                <a:tc>
                  <a:txBody>
                    <a:bodyPr/>
                    <a:lstStyle/>
                    <a:p>
                      <a:r>
                        <a:rPr lang="hu-HU" sz="2400" dirty="0">
                          <a:latin typeface="+mj-lt"/>
                        </a:rPr>
                        <a:t>ee22b021-e1b7-4611-ba5b-8eec6a33ac1e</a:t>
                      </a:r>
                      <a:endParaRPr lang="en-US" sz="2400" dirty="0">
                        <a:latin typeface="+mj-lt"/>
                      </a:endParaRPr>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Tree>
    <p:extLst>
      <p:ext uri="{BB962C8B-B14F-4D97-AF65-F5344CB8AC3E}">
        <p14:creationId xmlns:p14="http://schemas.microsoft.com/office/powerpoint/2010/main" val="1207194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0"/>
            <a:ext cx="10972800" cy="719549"/>
          </a:xfrm>
        </p:spPr>
        <p:txBody>
          <a:bodyPr>
            <a:normAutofit/>
          </a:bodyPr>
          <a:lstStyle/>
          <a:p>
            <a:r>
              <a:rPr lang="en-US" dirty="0" err="1"/>
              <a:t>sandbox.cds-hooks.org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9549"/>
            <a:ext cx="12192000" cy="6076823"/>
          </a:xfrm>
          <a:prstGeom prst="rect">
            <a:avLst/>
          </a:prstGeom>
        </p:spPr>
      </p:pic>
    </p:spTree>
    <p:extLst>
      <p:ext uri="{BB962C8B-B14F-4D97-AF65-F5344CB8AC3E}">
        <p14:creationId xmlns:p14="http://schemas.microsoft.com/office/powerpoint/2010/main" val="631051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046977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1127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733657"/>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315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9212026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157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58892576"/>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408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6214143"/>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a:latin typeface="+mj-lt"/>
                        </a:rPr>
                        <a:t>CDS presentation</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87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0536" y="365125"/>
            <a:ext cx="10515600" cy="1325563"/>
          </a:xfrm>
        </p:spPr>
        <p:txBody>
          <a:bodyPr/>
          <a:lstStyle/>
          <a:p>
            <a:r>
              <a:rPr lang="en-US" dirty="0"/>
              <a:t>The problem with SMART apps</a:t>
            </a:r>
          </a:p>
        </p:txBody>
      </p:sp>
      <p:grpSp>
        <p:nvGrpSpPr>
          <p:cNvPr id="12" name="Group 11"/>
          <p:cNvGrpSpPr/>
          <p:nvPr/>
        </p:nvGrpSpPr>
        <p:grpSpPr>
          <a:xfrm>
            <a:off x="880536" y="1968500"/>
            <a:ext cx="10515600" cy="2554545"/>
            <a:chOff x="880536" y="1968500"/>
            <a:chExt cx="10515600" cy="2554545"/>
          </a:xfrm>
        </p:grpSpPr>
        <p:sp>
          <p:nvSpPr>
            <p:cNvPr id="8" name="TextBox 7"/>
            <p:cNvSpPr txBox="1"/>
            <p:nvPr/>
          </p:nvSpPr>
          <p:spPr>
            <a:xfrm>
              <a:off x="3005672" y="1968500"/>
              <a:ext cx="8390464" cy="2554545"/>
            </a:xfrm>
            <a:prstGeom prst="rect">
              <a:avLst/>
            </a:prstGeom>
            <a:noFill/>
          </p:spPr>
          <p:txBody>
            <a:bodyPr wrap="square" rtlCol="0">
              <a:spAutoFit/>
            </a:bodyPr>
            <a:lstStyle/>
            <a:p>
              <a:r>
                <a:rPr lang="en-US" sz="3200" b="1" dirty="0">
                  <a:latin typeface="+mj-lt"/>
                </a:rPr>
                <a:t>Bilirubin Chart</a:t>
              </a:r>
            </a:p>
            <a:p>
              <a:r>
                <a:rPr lang="en-US" sz="3200" dirty="0">
                  <a:latin typeface="+mj-lt"/>
                </a:rPr>
                <a:t>Newborns &lt; 120 hours old</a:t>
              </a:r>
            </a:p>
            <a:p>
              <a:r>
                <a:rPr lang="en-US" sz="3200">
                  <a:latin typeface="+mj-lt"/>
                </a:rPr>
                <a:t>Bilirubin </a:t>
              </a:r>
              <a:r>
                <a:rPr lang="en-US" sz="3200" dirty="0">
                  <a:latin typeface="+mj-lt"/>
                </a:rPr>
                <a:t>results that are either:</a:t>
              </a:r>
            </a:p>
            <a:p>
              <a:pPr lvl="1"/>
              <a:r>
                <a:rPr lang="en-US" sz="3200" dirty="0">
                  <a:latin typeface="+mj-lt"/>
                </a:rPr>
                <a:t>Not documented</a:t>
              </a:r>
            </a:p>
            <a:p>
              <a:pPr lvl="1"/>
              <a:r>
                <a:rPr lang="en-US" sz="3200" dirty="0">
                  <a:latin typeface="+mj-lt"/>
                </a:rPr>
                <a:t>Outside of the accepted range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6" y="2329254"/>
              <a:ext cx="1833036" cy="1833036"/>
            </a:xfrm>
            <a:prstGeom prst="rect">
              <a:avLst/>
            </a:prstGeom>
          </p:spPr>
        </p:pic>
      </p:grpSp>
      <p:sp>
        <p:nvSpPr>
          <p:cNvPr id="11" name="TextBox 10"/>
          <p:cNvSpPr txBox="1"/>
          <p:nvPr/>
        </p:nvSpPr>
        <p:spPr>
          <a:xfrm>
            <a:off x="880536" y="4839212"/>
            <a:ext cx="10439400" cy="1569660"/>
          </a:xfrm>
          <a:prstGeom prst="rect">
            <a:avLst/>
          </a:prstGeom>
          <a:noFill/>
        </p:spPr>
        <p:txBody>
          <a:bodyPr wrap="square" rtlCol="0">
            <a:spAutoFit/>
          </a:bodyPr>
          <a:lstStyle/>
          <a:p>
            <a:r>
              <a:rPr lang="en-US" sz="3200" dirty="0">
                <a:latin typeface="+mj-lt"/>
              </a:rPr>
              <a:t>The user needs to know the app is </a:t>
            </a:r>
            <a:r>
              <a:rPr lang="en-US" sz="3200" dirty="0">
                <a:solidFill>
                  <a:schemeClr val="accent1"/>
                </a:solidFill>
                <a:latin typeface="+mj-lt"/>
              </a:rPr>
              <a:t>available</a:t>
            </a:r>
          </a:p>
          <a:p>
            <a:r>
              <a:rPr lang="en-US" sz="3200" dirty="0">
                <a:latin typeface="+mj-lt"/>
              </a:rPr>
              <a:t>The user needs to know the app is </a:t>
            </a:r>
            <a:r>
              <a:rPr lang="en-US" sz="3200" dirty="0">
                <a:solidFill>
                  <a:schemeClr val="accent1"/>
                </a:solidFill>
                <a:latin typeface="+mj-lt"/>
              </a:rPr>
              <a:t>relevant</a:t>
            </a:r>
          </a:p>
          <a:p>
            <a:r>
              <a:rPr lang="en-US" sz="3200" dirty="0">
                <a:latin typeface="+mj-lt"/>
              </a:rPr>
              <a:t>The user has to </a:t>
            </a:r>
            <a:r>
              <a:rPr lang="en-US" sz="3200" dirty="0">
                <a:solidFill>
                  <a:schemeClr val="accent1"/>
                </a:solidFill>
                <a:latin typeface="+mj-lt"/>
              </a:rPr>
              <a:t>find</a:t>
            </a:r>
            <a:r>
              <a:rPr lang="en-US" sz="3200" dirty="0">
                <a:latin typeface="+mj-lt"/>
              </a:rPr>
              <a:t> the app and launch it</a:t>
            </a:r>
          </a:p>
        </p:txBody>
      </p:sp>
    </p:spTree>
    <p:extLst>
      <p:ext uri="{BB962C8B-B14F-4D97-AF65-F5344CB8AC3E}">
        <p14:creationId xmlns:p14="http://schemas.microsoft.com/office/powerpoint/2010/main" val="18102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ntermount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85" y="2730152"/>
            <a:ext cx="1847410" cy="809476"/>
          </a:xfrm>
          <a:prstGeom prst="rect">
            <a:avLst/>
          </a:prstGeom>
        </p:spPr>
      </p:pic>
      <p:pic>
        <p:nvPicPr>
          <p:cNvPr id="4" name="Picture 3" descr="allscrip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10" name="Picture 9" descr="elsevier.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31" y="119530"/>
            <a:ext cx="1080861" cy="810646"/>
          </a:xfrm>
          <a:prstGeom prst="rect">
            <a:avLst/>
          </a:prstGeom>
        </p:spPr>
      </p:pic>
      <p:pic>
        <p:nvPicPr>
          <p:cNvPr id="11" name="Picture 10" descr="first-databan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9815" y="830367"/>
            <a:ext cx="1208441" cy="652155"/>
          </a:xfrm>
          <a:prstGeom prst="rect">
            <a:avLst/>
          </a:prstGeom>
        </p:spPr>
      </p:pic>
      <p:pic>
        <p:nvPicPr>
          <p:cNvPr id="12" name="Picture 11" descr="healthwi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886" y="2789644"/>
            <a:ext cx="2161146" cy="720382"/>
          </a:xfrm>
          <a:prstGeom prst="rect">
            <a:avLst/>
          </a:prstGeom>
        </p:spPr>
      </p:pic>
      <p:pic>
        <p:nvPicPr>
          <p:cNvPr id="13" name="Picture 12" descr="hsp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4134" y="370252"/>
            <a:ext cx="1194028" cy="1194028"/>
          </a:xfrm>
          <a:prstGeom prst="rect">
            <a:avLst/>
          </a:prstGeom>
        </p:spPr>
      </p:pic>
      <p:pic>
        <p:nvPicPr>
          <p:cNvPr id="14" name="Picture 13" descr="im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2468" y="4117541"/>
            <a:ext cx="1090706" cy="109070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167" y="158594"/>
            <a:ext cx="886977" cy="997850"/>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6633" y="157527"/>
            <a:ext cx="2121906" cy="296770"/>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2573" y="6078988"/>
            <a:ext cx="2614298" cy="522860"/>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727" y="6239121"/>
            <a:ext cx="1506466" cy="443515"/>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54381" y="5182091"/>
            <a:ext cx="1242489" cy="583193"/>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66695" y="6109968"/>
            <a:ext cx="1978691" cy="460900"/>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1408" y="1707411"/>
            <a:ext cx="2189518" cy="576573"/>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66675" y="1140953"/>
            <a:ext cx="1317551" cy="601681"/>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73471" y="4362511"/>
            <a:ext cx="1617263" cy="478169"/>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28522" y="4955779"/>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29395" y="1655530"/>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59280" y="6045061"/>
            <a:ext cx="1417751" cy="659523"/>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69656" y="1654834"/>
            <a:ext cx="1777975" cy="494924"/>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24647" y="4392106"/>
            <a:ext cx="2371580" cy="610190"/>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86684" y="923579"/>
            <a:ext cx="2204075" cy="539542"/>
          </a:xfrm>
          <a:prstGeom prst="rect">
            <a:avLst/>
          </a:prstGeom>
        </p:spPr>
      </p:pic>
      <p:pic>
        <p:nvPicPr>
          <p:cNvPr id="2" name="Picture 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 name="Picture 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18601" y="4378118"/>
            <a:ext cx="1282017" cy="610191"/>
          </a:xfrm>
          <a:prstGeom prst="rect">
            <a:avLst/>
          </a:prstGeom>
        </p:spPr>
      </p:pic>
      <p:pic>
        <p:nvPicPr>
          <p:cNvPr id="6" name="Picture 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17977" y="135490"/>
            <a:ext cx="2413624" cy="417743"/>
          </a:xfrm>
          <a:prstGeom prst="rect">
            <a:avLst/>
          </a:prstGeom>
        </p:spPr>
      </p:pic>
      <p:pic>
        <p:nvPicPr>
          <p:cNvPr id="7" name="Picture 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874270" y="4252281"/>
            <a:ext cx="1045199" cy="782928"/>
          </a:xfrm>
          <a:prstGeom prst="rect">
            <a:avLst/>
          </a:prstGeom>
        </p:spPr>
      </p:pic>
      <p:pic>
        <p:nvPicPr>
          <p:cNvPr id="25" name="Picture 2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55488" y="2638261"/>
            <a:ext cx="1373051" cy="800671"/>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19843" y="1140953"/>
            <a:ext cx="2208696" cy="608342"/>
          </a:xfrm>
          <a:prstGeom prst="rect">
            <a:avLst/>
          </a:prstGeom>
        </p:spPr>
      </p:pic>
      <p:pic>
        <p:nvPicPr>
          <p:cNvPr id="34" name="Picture 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4583" y="1080080"/>
            <a:ext cx="997315" cy="978136"/>
          </a:xfrm>
          <a:prstGeom prst="rect">
            <a:avLst/>
          </a:prstGeom>
        </p:spPr>
      </p:pic>
      <p:pic>
        <p:nvPicPr>
          <p:cNvPr id="35" name="Picture 3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905070" y="239444"/>
            <a:ext cx="1701190" cy="505856"/>
          </a:xfrm>
          <a:prstGeom prst="rect">
            <a:avLst/>
          </a:prstGeom>
        </p:spPr>
      </p:pic>
      <p:pic>
        <p:nvPicPr>
          <p:cNvPr id="36" name="Picture 3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7" name="Picture 3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63127" y="1919459"/>
            <a:ext cx="1426863" cy="479252"/>
          </a:xfrm>
          <a:prstGeom prst="rect">
            <a:avLst/>
          </a:prstGeom>
        </p:spPr>
      </p:pic>
      <p:pic>
        <p:nvPicPr>
          <p:cNvPr id="38" name="Picture 3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39" name="Picture 3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975550" y="4801213"/>
            <a:ext cx="928943" cy="974880"/>
          </a:xfrm>
          <a:prstGeom prst="rect">
            <a:avLst/>
          </a:prstGeom>
        </p:spPr>
      </p:pic>
      <p:pic>
        <p:nvPicPr>
          <p:cNvPr id="40" name="Picture 3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088186" y="77438"/>
            <a:ext cx="1315851" cy="749835"/>
          </a:xfrm>
          <a:prstGeom prst="rect">
            <a:avLst/>
          </a:prstGeom>
        </p:spPr>
      </p:pic>
      <p:pic>
        <p:nvPicPr>
          <p:cNvPr id="41" name="Picture 40">
            <a:extLst>
              <a:ext uri="{FF2B5EF4-FFF2-40B4-BE49-F238E27FC236}">
                <a16:creationId xmlns:a16="http://schemas.microsoft.com/office/drawing/2014/main" id="{E27AC965-1A7F-C14E-9B7B-F7040C07D30A}"/>
              </a:ext>
            </a:extLst>
          </p:cNvPr>
          <p:cNvPicPr>
            <a:picLocks noChangeAspect="1"/>
          </p:cNvPicPr>
          <p:nvPr/>
        </p:nvPicPr>
        <p:blipFill>
          <a:blip r:embed="rId40"/>
          <a:stretch>
            <a:fillRect/>
          </a:stretch>
        </p:blipFill>
        <p:spPr>
          <a:xfrm>
            <a:off x="4821929" y="4872996"/>
            <a:ext cx="1343739" cy="573101"/>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41"/>
          <a:stretch>
            <a:fillRect/>
          </a:stretch>
        </p:blipFill>
        <p:spPr>
          <a:xfrm>
            <a:off x="6343067" y="3594161"/>
            <a:ext cx="3019962" cy="588555"/>
          </a:xfrm>
          <a:prstGeom prst="rect">
            <a:avLst/>
          </a:prstGeom>
        </p:spPr>
      </p:pic>
      <p:pic>
        <p:nvPicPr>
          <p:cNvPr id="47" name="Picture 46">
            <a:extLst>
              <a:ext uri="{FF2B5EF4-FFF2-40B4-BE49-F238E27FC236}">
                <a16:creationId xmlns:a16="http://schemas.microsoft.com/office/drawing/2014/main" id="{3A61C204-8E54-9F4A-B175-84054B218CC1}"/>
              </a:ext>
            </a:extLst>
          </p:cNvPr>
          <p:cNvPicPr>
            <a:picLocks noChangeAspect="1"/>
          </p:cNvPicPr>
          <p:nvPr/>
        </p:nvPicPr>
        <p:blipFill>
          <a:blip r:embed="rId42"/>
          <a:stretch>
            <a:fillRect/>
          </a:stretch>
        </p:blipFill>
        <p:spPr>
          <a:xfrm>
            <a:off x="3218194" y="5288653"/>
            <a:ext cx="1370834" cy="445521"/>
          </a:xfrm>
          <a:prstGeom prst="rect">
            <a:avLst/>
          </a:prstGeom>
        </p:spPr>
      </p:pic>
      <p:pic>
        <p:nvPicPr>
          <p:cNvPr id="49" name="Picture 48">
            <a:extLst>
              <a:ext uri="{FF2B5EF4-FFF2-40B4-BE49-F238E27FC236}">
                <a16:creationId xmlns:a16="http://schemas.microsoft.com/office/drawing/2014/main" id="{773958FD-22F4-6E4F-8F9C-1890857F1FB8}"/>
              </a:ext>
            </a:extLst>
          </p:cNvPr>
          <p:cNvPicPr>
            <a:picLocks noChangeAspect="1"/>
          </p:cNvPicPr>
          <p:nvPr/>
        </p:nvPicPr>
        <p:blipFill>
          <a:blip r:embed="rId43"/>
          <a:stretch>
            <a:fillRect/>
          </a:stretch>
        </p:blipFill>
        <p:spPr>
          <a:xfrm>
            <a:off x="4596309" y="5765284"/>
            <a:ext cx="715015" cy="835298"/>
          </a:xfrm>
          <a:prstGeom prst="rect">
            <a:avLst/>
          </a:prstGeom>
        </p:spPr>
      </p:pic>
      <p:pic>
        <p:nvPicPr>
          <p:cNvPr id="51" name="Picture 50">
            <a:extLst>
              <a:ext uri="{FF2B5EF4-FFF2-40B4-BE49-F238E27FC236}">
                <a16:creationId xmlns:a16="http://schemas.microsoft.com/office/drawing/2014/main" id="{D480CBC0-B826-C648-9227-17DB4E872187}"/>
              </a:ext>
            </a:extLst>
          </p:cNvPr>
          <p:cNvPicPr>
            <a:picLocks noChangeAspect="1"/>
          </p:cNvPicPr>
          <p:nvPr/>
        </p:nvPicPr>
        <p:blipFill>
          <a:blip r:embed="rId44"/>
          <a:stretch>
            <a:fillRect/>
          </a:stretch>
        </p:blipFill>
        <p:spPr>
          <a:xfrm>
            <a:off x="101131" y="2425439"/>
            <a:ext cx="2040504" cy="246145"/>
          </a:xfrm>
          <a:prstGeom prst="rect">
            <a:avLst/>
          </a:prstGeom>
        </p:spPr>
      </p:pic>
      <p:pic>
        <p:nvPicPr>
          <p:cNvPr id="53" name="Picture 52">
            <a:extLst>
              <a:ext uri="{FF2B5EF4-FFF2-40B4-BE49-F238E27FC236}">
                <a16:creationId xmlns:a16="http://schemas.microsoft.com/office/drawing/2014/main" id="{C94BA738-A674-314F-9BF8-164D9D8A367D}"/>
              </a:ext>
            </a:extLst>
          </p:cNvPr>
          <p:cNvPicPr>
            <a:picLocks noChangeAspect="1"/>
          </p:cNvPicPr>
          <p:nvPr/>
        </p:nvPicPr>
        <p:blipFill>
          <a:blip r:embed="rId45"/>
          <a:stretch>
            <a:fillRect/>
          </a:stretch>
        </p:blipFill>
        <p:spPr>
          <a:xfrm>
            <a:off x="135658" y="5361277"/>
            <a:ext cx="1634112" cy="414155"/>
          </a:xfrm>
          <a:prstGeom prst="rect">
            <a:avLst/>
          </a:prstGeom>
        </p:spPr>
      </p:pic>
      <p:pic>
        <p:nvPicPr>
          <p:cNvPr id="55" name="Picture 54">
            <a:extLst>
              <a:ext uri="{FF2B5EF4-FFF2-40B4-BE49-F238E27FC236}">
                <a16:creationId xmlns:a16="http://schemas.microsoft.com/office/drawing/2014/main" id="{B8F1C5EA-4EF0-A14F-8C38-2C42528D214A}"/>
              </a:ext>
            </a:extLst>
          </p:cNvPr>
          <p:cNvPicPr>
            <a:picLocks noChangeAspect="1"/>
          </p:cNvPicPr>
          <p:nvPr/>
        </p:nvPicPr>
        <p:blipFill>
          <a:blip r:embed="rId46"/>
          <a:stretch>
            <a:fillRect/>
          </a:stretch>
        </p:blipFill>
        <p:spPr>
          <a:xfrm>
            <a:off x="2084101" y="1681921"/>
            <a:ext cx="909866" cy="679900"/>
          </a:xfrm>
          <a:prstGeom prst="rect">
            <a:avLst/>
          </a:prstGeom>
        </p:spPr>
      </p:pic>
      <p:pic>
        <p:nvPicPr>
          <p:cNvPr id="57" name="Picture 56">
            <a:extLst>
              <a:ext uri="{FF2B5EF4-FFF2-40B4-BE49-F238E27FC236}">
                <a16:creationId xmlns:a16="http://schemas.microsoft.com/office/drawing/2014/main" id="{A65026BD-0BA3-9B4E-99D9-A76104FBBEB6}"/>
              </a:ext>
            </a:extLst>
          </p:cNvPr>
          <p:cNvPicPr>
            <a:picLocks noChangeAspect="1"/>
          </p:cNvPicPr>
          <p:nvPr/>
        </p:nvPicPr>
        <p:blipFill>
          <a:blip r:embed="rId47"/>
          <a:stretch>
            <a:fillRect/>
          </a:stretch>
        </p:blipFill>
        <p:spPr>
          <a:xfrm>
            <a:off x="5905855" y="710844"/>
            <a:ext cx="723274" cy="903354"/>
          </a:xfrm>
          <a:prstGeom prst="rect">
            <a:avLst/>
          </a:prstGeom>
        </p:spPr>
      </p:pic>
      <p:pic>
        <p:nvPicPr>
          <p:cNvPr id="61" name="Picture 60">
            <a:extLst>
              <a:ext uri="{FF2B5EF4-FFF2-40B4-BE49-F238E27FC236}">
                <a16:creationId xmlns:a16="http://schemas.microsoft.com/office/drawing/2014/main" id="{3B3B10DD-80F9-744E-8209-0CE85020EC80}"/>
              </a:ext>
            </a:extLst>
          </p:cNvPr>
          <p:cNvPicPr>
            <a:picLocks noChangeAspect="1"/>
          </p:cNvPicPr>
          <p:nvPr/>
        </p:nvPicPr>
        <p:blipFill>
          <a:blip r:embed="rId48"/>
          <a:stretch>
            <a:fillRect/>
          </a:stretch>
        </p:blipFill>
        <p:spPr>
          <a:xfrm>
            <a:off x="6165668" y="5546065"/>
            <a:ext cx="3827667" cy="409958"/>
          </a:xfrm>
          <a:prstGeom prst="rect">
            <a:avLst/>
          </a:prstGeom>
        </p:spPr>
      </p:pic>
      <p:pic>
        <p:nvPicPr>
          <p:cNvPr id="22" name="Picture 21">
            <a:extLst>
              <a:ext uri="{FF2B5EF4-FFF2-40B4-BE49-F238E27FC236}">
                <a16:creationId xmlns:a16="http://schemas.microsoft.com/office/drawing/2014/main" id="{0E11E10B-77E5-DE4E-ADE6-EAA8494EA733}"/>
              </a:ext>
            </a:extLst>
          </p:cNvPr>
          <p:cNvPicPr>
            <a:picLocks noChangeAspect="1"/>
          </p:cNvPicPr>
          <p:nvPr/>
        </p:nvPicPr>
        <p:blipFill>
          <a:blip r:embed="rId49"/>
          <a:stretch>
            <a:fillRect/>
          </a:stretch>
        </p:blipFill>
        <p:spPr>
          <a:xfrm>
            <a:off x="10645948" y="599723"/>
            <a:ext cx="1261219" cy="433053"/>
          </a:xfrm>
          <a:prstGeom prst="rect">
            <a:avLst/>
          </a:prstGeom>
        </p:spPr>
      </p:pic>
    </p:spTree>
    <p:extLst>
      <p:ext uri="{BB962C8B-B14F-4D97-AF65-F5344CB8AC3E}">
        <p14:creationId xmlns:p14="http://schemas.microsoft.com/office/powerpoint/2010/main" val="120980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par>
                          <p:cTn id="41" fill="hold">
                            <p:stCondLst>
                              <p:cond delay="1000"/>
                            </p:stCondLst>
                            <p:childTnLst>
                              <p:par>
                                <p:cTn id="42" presetID="9" presetClass="entr" presetSubtype="0"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dissolve">
                                      <p:cBhvr>
                                        <p:cTn id="44" dur="500"/>
                                        <p:tgtEl>
                                          <p:spTgt spid="27"/>
                                        </p:tgtEl>
                                      </p:cBhvr>
                                    </p:animEffect>
                                  </p:childTnLst>
                                </p:cTn>
                              </p:par>
                            </p:childTnLst>
                          </p:cTn>
                        </p:par>
                        <p:par>
                          <p:cTn id="45" fill="hold">
                            <p:stCondLst>
                              <p:cond delay="1500"/>
                            </p:stCondLst>
                            <p:childTnLst>
                              <p:par>
                                <p:cTn id="46" presetID="9"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ssolve">
                                      <p:cBhvr>
                                        <p:cTn id="48" dur="500"/>
                                        <p:tgtEl>
                                          <p:spTgt spid="13"/>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par>
                          <p:cTn id="53" fill="hold">
                            <p:stCondLst>
                              <p:cond delay="2500"/>
                            </p:stCondLst>
                            <p:childTnLst>
                              <p:par>
                                <p:cTn id="54" presetID="9"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dissolve">
                                      <p:cBhvr>
                                        <p:cTn id="56" dur="500"/>
                                        <p:tgtEl>
                                          <p:spTgt spid="10"/>
                                        </p:tgtEl>
                                      </p:cBhvr>
                                    </p:animEffect>
                                  </p:childTnLst>
                                </p:cTn>
                              </p:par>
                            </p:childTnLst>
                          </p:cTn>
                        </p:par>
                        <p:par>
                          <p:cTn id="57" fill="hold">
                            <p:stCondLst>
                              <p:cond delay="3000"/>
                            </p:stCondLst>
                            <p:childTnLst>
                              <p:par>
                                <p:cTn id="58" presetID="9"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childTnLst>
                          </p:cTn>
                        </p:par>
                        <p:par>
                          <p:cTn id="61" fill="hold">
                            <p:stCondLst>
                              <p:cond delay="3500"/>
                            </p:stCondLst>
                            <p:childTnLst>
                              <p:par>
                                <p:cTn id="62" presetID="9" presetClass="entr" presetSubtype="0"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childTnLst>
                          </p:cTn>
                        </p:par>
                        <p:par>
                          <p:cTn id="65" fill="hold">
                            <p:stCondLst>
                              <p:cond delay="4000"/>
                            </p:stCondLst>
                            <p:childTnLst>
                              <p:par>
                                <p:cTn id="66" presetID="9"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dissolve">
                                      <p:cBhvr>
                                        <p:cTn id="68" dur="500"/>
                                        <p:tgtEl>
                                          <p:spTgt spid="11"/>
                                        </p:tgtEl>
                                      </p:cBhvr>
                                    </p:animEffect>
                                  </p:childTnLst>
                                </p:cTn>
                              </p:par>
                            </p:childTnLst>
                          </p:cTn>
                        </p:par>
                        <p:par>
                          <p:cTn id="69" fill="hold">
                            <p:stCondLst>
                              <p:cond delay="4500"/>
                            </p:stCondLst>
                            <p:childTnLst>
                              <p:par>
                                <p:cTn id="70" presetID="9"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par>
                          <p:cTn id="73" fill="hold">
                            <p:stCondLst>
                              <p:cond delay="5000"/>
                            </p:stCondLst>
                            <p:childTnLst>
                              <p:par>
                                <p:cTn id="74" presetID="9" presetClass="entr" presetSubtype="0"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dissolve">
                                      <p:cBhvr>
                                        <p:cTn id="76" dur="500"/>
                                        <p:tgtEl>
                                          <p:spTgt spid="14"/>
                                        </p:tgtEl>
                                      </p:cBhvr>
                                    </p:animEffect>
                                  </p:childTnLst>
                                </p:cTn>
                              </p:par>
                            </p:childTnLst>
                          </p:cTn>
                        </p:par>
                        <p:par>
                          <p:cTn id="77" fill="hold">
                            <p:stCondLst>
                              <p:cond delay="5500"/>
                            </p:stCondLst>
                            <p:childTnLst>
                              <p:par>
                                <p:cTn id="78" presetID="9" presetClass="entr" presetSubtype="0"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dissolve">
                                      <p:cBhvr>
                                        <p:cTn id="80" dur="500"/>
                                        <p:tgtEl>
                                          <p:spTgt spid="29"/>
                                        </p:tgtEl>
                                      </p:cBhvr>
                                    </p:animEffect>
                                  </p:childTnLst>
                                </p:cTn>
                              </p:par>
                            </p:childTnLst>
                          </p:cTn>
                        </p:par>
                        <p:par>
                          <p:cTn id="81" fill="hold">
                            <p:stCondLst>
                              <p:cond delay="6000"/>
                            </p:stCondLst>
                            <p:childTnLst>
                              <p:par>
                                <p:cTn id="82" presetID="9" presetClass="entr" presetSubtype="0"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dissolve">
                                      <p:cBhvr>
                                        <p:cTn id="84" dur="500"/>
                                        <p:tgtEl>
                                          <p:spTgt spid="16"/>
                                        </p:tgtEl>
                                      </p:cBhvr>
                                    </p:animEffect>
                                  </p:childTnLst>
                                </p:cTn>
                              </p:par>
                            </p:childTnLst>
                          </p:cTn>
                        </p:par>
                        <p:par>
                          <p:cTn id="85" fill="hold">
                            <p:stCondLst>
                              <p:cond delay="6500"/>
                            </p:stCondLst>
                            <p:childTnLst>
                              <p:par>
                                <p:cTn id="86" presetID="9" presetClass="entr" presetSubtype="0"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dissolve">
                                      <p:cBhvr>
                                        <p:cTn id="88" dur="500"/>
                                        <p:tgtEl>
                                          <p:spTgt spid="15"/>
                                        </p:tgtEl>
                                      </p:cBhvr>
                                    </p:animEffect>
                                  </p:childTnLst>
                                </p:cTn>
                              </p:par>
                            </p:childTnLst>
                          </p:cTn>
                        </p:par>
                        <p:par>
                          <p:cTn id="89" fill="hold">
                            <p:stCondLst>
                              <p:cond delay="7000"/>
                            </p:stCondLst>
                            <p:childTnLst>
                              <p:par>
                                <p:cTn id="90" presetID="9" presetClass="entr" presetSubtype="0"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dissolve">
                                      <p:cBhvr>
                                        <p:cTn id="92" dur="500"/>
                                        <p:tgtEl>
                                          <p:spTgt spid="18"/>
                                        </p:tgtEl>
                                      </p:cBhvr>
                                    </p:animEffect>
                                  </p:childTnLst>
                                </p:cTn>
                              </p:par>
                            </p:childTnLst>
                          </p:cTn>
                        </p:par>
                        <p:par>
                          <p:cTn id="93" fill="hold">
                            <p:stCondLst>
                              <p:cond delay="7500"/>
                            </p:stCondLst>
                            <p:childTnLst>
                              <p:par>
                                <p:cTn id="94" presetID="9" presetClass="entr" presetSubtype="0" fill="hold"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dissolve">
                                      <p:cBhvr>
                                        <p:cTn id="96" dur="500"/>
                                        <p:tgtEl>
                                          <p:spTgt spid="19"/>
                                        </p:tgtEl>
                                      </p:cBhvr>
                                    </p:animEffect>
                                  </p:childTnLst>
                                </p:cTn>
                              </p:par>
                            </p:childTnLst>
                          </p:cTn>
                        </p:par>
                        <p:par>
                          <p:cTn id="97" fill="hold">
                            <p:stCondLst>
                              <p:cond delay="8000"/>
                            </p:stCondLst>
                            <p:childTnLst>
                              <p:par>
                                <p:cTn id="98" presetID="9" presetClass="entr" presetSubtype="0"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dissolve">
                                      <p:cBhvr>
                                        <p:cTn id="100" dur="500"/>
                                        <p:tgtEl>
                                          <p:spTgt spid="26"/>
                                        </p:tgtEl>
                                      </p:cBhvr>
                                    </p:animEffect>
                                  </p:childTnLst>
                                </p:cTn>
                              </p:par>
                            </p:childTnLst>
                          </p:cTn>
                        </p:par>
                        <p:par>
                          <p:cTn id="101" fill="hold">
                            <p:stCondLst>
                              <p:cond delay="8500"/>
                            </p:stCondLst>
                            <p:childTnLst>
                              <p:par>
                                <p:cTn id="102" presetID="9" presetClass="entr" presetSubtype="0" fill="hold" nodeType="after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dissolve">
                                      <p:cBhvr>
                                        <p:cTn id="104" dur="500"/>
                                        <p:tgtEl>
                                          <p:spTgt spid="17"/>
                                        </p:tgtEl>
                                      </p:cBhvr>
                                    </p:animEffect>
                                  </p:childTnLst>
                                </p:cTn>
                              </p:par>
                            </p:childTnLst>
                          </p:cTn>
                        </p:par>
                        <p:par>
                          <p:cTn id="105" fill="hold">
                            <p:stCondLst>
                              <p:cond delay="9000"/>
                            </p:stCondLst>
                            <p:childTnLst>
                              <p:par>
                                <p:cTn id="106" presetID="9"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dissolve">
                                      <p:cBhvr>
                                        <p:cTn id="108" dur="500"/>
                                        <p:tgtEl>
                                          <p:spTgt spid="28"/>
                                        </p:tgtEl>
                                      </p:cBhvr>
                                    </p:animEffect>
                                  </p:childTnLst>
                                </p:cTn>
                              </p:par>
                            </p:childTnLst>
                          </p:cTn>
                        </p:par>
                        <p:par>
                          <p:cTn id="109" fill="hold">
                            <p:stCondLst>
                              <p:cond delay="9500"/>
                            </p:stCondLst>
                            <p:childTnLst>
                              <p:par>
                                <p:cTn id="110" presetID="9" presetClass="entr" presetSubtype="0"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dissolve">
                                      <p:cBhvr>
                                        <p:cTn id="112" dur="500"/>
                                        <p:tgtEl>
                                          <p:spTgt spid="21"/>
                                        </p:tgtEl>
                                      </p:cBhvr>
                                    </p:animEffect>
                                  </p:childTnLst>
                                </p:cTn>
                              </p:par>
                            </p:childTnLst>
                          </p:cTn>
                        </p:par>
                        <p:par>
                          <p:cTn id="113" fill="hold">
                            <p:stCondLst>
                              <p:cond delay="10000"/>
                            </p:stCondLst>
                            <p:childTnLst>
                              <p:par>
                                <p:cTn id="114" presetID="9" presetClass="entr" presetSubtype="0" fill="hold"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dissolve">
                                      <p:cBhvr>
                                        <p:cTn id="116" dur="500"/>
                                        <p:tgtEl>
                                          <p:spTgt spid="32"/>
                                        </p:tgtEl>
                                      </p:cBhvr>
                                    </p:animEffect>
                                  </p:childTnLst>
                                </p:cTn>
                              </p:par>
                            </p:childTnLst>
                          </p:cTn>
                        </p:par>
                        <p:par>
                          <p:cTn id="117" fill="hold">
                            <p:stCondLst>
                              <p:cond delay="10500"/>
                            </p:stCondLst>
                            <p:childTnLst>
                              <p:par>
                                <p:cTn id="118" presetID="9" presetClass="entr" presetSubtype="0" fill="hold" nodeType="after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dissolve">
                                      <p:cBhvr>
                                        <p:cTn id="120" dur="500"/>
                                        <p:tgtEl>
                                          <p:spTgt spid="3"/>
                                        </p:tgtEl>
                                      </p:cBhvr>
                                    </p:animEffect>
                                  </p:childTnLst>
                                </p:cTn>
                              </p:par>
                            </p:childTnLst>
                          </p:cTn>
                        </p:par>
                        <p:par>
                          <p:cTn id="121" fill="hold">
                            <p:stCondLst>
                              <p:cond delay="11000"/>
                            </p:stCondLst>
                            <p:childTnLst>
                              <p:par>
                                <p:cTn id="122" presetID="9" presetClass="entr" presetSubtype="0" fill="hold" nodeType="afterEffect">
                                  <p:stCondLst>
                                    <p:cond delay="0"/>
                                  </p:stCondLst>
                                  <p:childTnLst>
                                    <p:set>
                                      <p:cBhvr>
                                        <p:cTn id="123" dur="1" fill="hold">
                                          <p:stCondLst>
                                            <p:cond delay="0"/>
                                          </p:stCondLst>
                                        </p:cTn>
                                        <p:tgtEl>
                                          <p:spTgt spid="6"/>
                                        </p:tgtEl>
                                        <p:attrNameLst>
                                          <p:attrName>style.visibility</p:attrName>
                                        </p:attrNameLst>
                                      </p:cBhvr>
                                      <p:to>
                                        <p:strVal val="visible"/>
                                      </p:to>
                                    </p:set>
                                    <p:animEffect transition="in" filter="dissolve">
                                      <p:cBhvr>
                                        <p:cTn id="124" dur="500"/>
                                        <p:tgtEl>
                                          <p:spTgt spid="6"/>
                                        </p:tgtEl>
                                      </p:cBhvr>
                                    </p:animEffect>
                                  </p:childTnLst>
                                </p:cTn>
                              </p:par>
                            </p:childTnLst>
                          </p:cTn>
                        </p:par>
                        <p:par>
                          <p:cTn id="125" fill="hold">
                            <p:stCondLst>
                              <p:cond delay="11500"/>
                            </p:stCondLst>
                            <p:childTnLst>
                              <p:par>
                                <p:cTn id="126" presetID="9" presetClass="entr" presetSubtype="0" fill="hold"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dissolve">
                                      <p:cBhvr>
                                        <p:cTn id="128" dur="500"/>
                                        <p:tgtEl>
                                          <p:spTgt spid="35"/>
                                        </p:tgtEl>
                                      </p:cBhvr>
                                    </p:animEffect>
                                  </p:childTnLst>
                                </p:cTn>
                              </p:par>
                            </p:childTnLst>
                          </p:cTn>
                        </p:par>
                        <p:par>
                          <p:cTn id="129" fill="hold">
                            <p:stCondLst>
                              <p:cond delay="12000"/>
                            </p:stCondLst>
                            <p:childTnLst>
                              <p:par>
                                <p:cTn id="130" presetID="9" presetClass="entr" presetSubtype="0" fill="hold"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dissolve">
                                      <p:cBhvr>
                                        <p:cTn id="132" dur="500"/>
                                        <p:tgtEl>
                                          <p:spTgt spid="40"/>
                                        </p:tgtEl>
                                      </p:cBhvr>
                                    </p:animEffect>
                                  </p:childTnLst>
                                </p:cTn>
                              </p:par>
                            </p:childTnLst>
                          </p:cTn>
                        </p:par>
                        <p:par>
                          <p:cTn id="133" fill="hold">
                            <p:stCondLst>
                              <p:cond delay="12500"/>
                            </p:stCondLst>
                            <p:childTnLst>
                              <p:par>
                                <p:cTn id="134" presetID="9" presetClass="entr" presetSubtype="0" fill="hold" nodeType="after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dissolve">
                                      <p:cBhvr>
                                        <p:cTn id="136" dur="500"/>
                                        <p:tgtEl>
                                          <p:spTgt spid="37"/>
                                        </p:tgtEl>
                                      </p:cBhvr>
                                    </p:animEffect>
                                  </p:childTnLst>
                                </p:cTn>
                              </p:par>
                            </p:childTnLst>
                          </p:cTn>
                        </p:par>
                        <p:par>
                          <p:cTn id="137" fill="hold">
                            <p:stCondLst>
                              <p:cond delay="13000"/>
                            </p:stCondLst>
                            <p:childTnLst>
                              <p:par>
                                <p:cTn id="138" presetID="9" presetClass="entr" presetSubtype="0" fill="hold" nodeType="after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dissolve">
                                      <p:cBhvr>
                                        <p:cTn id="140" dur="500"/>
                                        <p:tgtEl>
                                          <p:spTgt spid="34"/>
                                        </p:tgtEl>
                                      </p:cBhvr>
                                    </p:animEffect>
                                  </p:childTnLst>
                                </p:cTn>
                              </p:par>
                            </p:childTnLst>
                          </p:cTn>
                        </p:par>
                        <p:par>
                          <p:cTn id="141" fill="hold">
                            <p:stCondLst>
                              <p:cond delay="13500"/>
                            </p:stCondLst>
                            <p:childTnLst>
                              <p:par>
                                <p:cTn id="142" presetID="9" presetClass="entr" presetSubtype="0" fill="hold" nodeType="after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dissolve">
                                      <p:cBhvr>
                                        <p:cTn id="144" dur="500"/>
                                        <p:tgtEl>
                                          <p:spTgt spid="7"/>
                                        </p:tgtEl>
                                      </p:cBhvr>
                                    </p:animEffect>
                                  </p:childTnLst>
                                </p:cTn>
                              </p:par>
                            </p:childTnLst>
                          </p:cTn>
                        </p:par>
                        <p:par>
                          <p:cTn id="145" fill="hold">
                            <p:stCondLst>
                              <p:cond delay="14000"/>
                            </p:stCondLst>
                            <p:childTnLst>
                              <p:par>
                                <p:cTn id="146" presetID="9" presetClass="entr" presetSubtype="0" fill="hold" nodeType="afterEffect">
                                  <p:stCondLst>
                                    <p:cond delay="0"/>
                                  </p:stCondLst>
                                  <p:childTnLst>
                                    <p:set>
                                      <p:cBhvr>
                                        <p:cTn id="147" dur="1" fill="hold">
                                          <p:stCondLst>
                                            <p:cond delay="0"/>
                                          </p:stCondLst>
                                        </p:cTn>
                                        <p:tgtEl>
                                          <p:spTgt spid="22"/>
                                        </p:tgtEl>
                                        <p:attrNameLst>
                                          <p:attrName>style.visibility</p:attrName>
                                        </p:attrNameLst>
                                      </p:cBhvr>
                                      <p:to>
                                        <p:strVal val="visible"/>
                                      </p:to>
                                    </p:set>
                                    <p:animEffect transition="in" filter="dissolve">
                                      <p:cBhvr>
                                        <p:cTn id="148" dur="500"/>
                                        <p:tgtEl>
                                          <p:spTgt spid="22"/>
                                        </p:tgtEl>
                                      </p:cBhvr>
                                    </p:animEffect>
                                  </p:childTnLst>
                                </p:cTn>
                              </p:par>
                            </p:childTnLst>
                          </p:cTn>
                        </p:par>
                        <p:par>
                          <p:cTn id="149" fill="hold">
                            <p:stCondLst>
                              <p:cond delay="14500"/>
                            </p:stCondLst>
                            <p:childTnLst>
                              <p:par>
                                <p:cTn id="150" presetID="9" presetClass="entr" presetSubtype="0" fill="hold" nodeType="afterEffect">
                                  <p:stCondLst>
                                    <p:cond delay="0"/>
                                  </p:stCondLst>
                                  <p:childTnLst>
                                    <p:set>
                                      <p:cBhvr>
                                        <p:cTn id="151" dur="1" fill="hold">
                                          <p:stCondLst>
                                            <p:cond delay="0"/>
                                          </p:stCondLst>
                                        </p:cTn>
                                        <p:tgtEl>
                                          <p:spTgt spid="33"/>
                                        </p:tgtEl>
                                        <p:attrNameLst>
                                          <p:attrName>style.visibility</p:attrName>
                                        </p:attrNameLst>
                                      </p:cBhvr>
                                      <p:to>
                                        <p:strVal val="visible"/>
                                      </p:to>
                                    </p:set>
                                    <p:animEffect transition="in" filter="dissolve">
                                      <p:cBhvr>
                                        <p:cTn id="152" dur="500"/>
                                        <p:tgtEl>
                                          <p:spTgt spid="33"/>
                                        </p:tgtEl>
                                      </p:cBhvr>
                                    </p:animEffect>
                                  </p:childTnLst>
                                </p:cTn>
                              </p:par>
                            </p:childTnLst>
                          </p:cTn>
                        </p:par>
                        <p:par>
                          <p:cTn id="153" fill="hold">
                            <p:stCondLst>
                              <p:cond delay="15000"/>
                            </p:stCondLst>
                            <p:childTnLst>
                              <p:par>
                                <p:cTn id="154" presetID="9" presetClass="entr" presetSubtype="0" fill="hold" nodeType="afterEffect">
                                  <p:stCondLst>
                                    <p:cond delay="0"/>
                                  </p:stCondLst>
                                  <p:childTnLst>
                                    <p:set>
                                      <p:cBhvr>
                                        <p:cTn id="155" dur="1" fill="hold">
                                          <p:stCondLst>
                                            <p:cond delay="0"/>
                                          </p:stCondLst>
                                        </p:cTn>
                                        <p:tgtEl>
                                          <p:spTgt spid="39"/>
                                        </p:tgtEl>
                                        <p:attrNameLst>
                                          <p:attrName>style.visibility</p:attrName>
                                        </p:attrNameLst>
                                      </p:cBhvr>
                                      <p:to>
                                        <p:strVal val="visible"/>
                                      </p:to>
                                    </p:set>
                                    <p:animEffect transition="in" filter="dissolve">
                                      <p:cBhvr>
                                        <p:cTn id="156" dur="500"/>
                                        <p:tgtEl>
                                          <p:spTgt spid="39"/>
                                        </p:tgtEl>
                                      </p:cBhvr>
                                    </p:animEffect>
                                  </p:childTnLst>
                                </p:cTn>
                              </p:par>
                            </p:childTnLst>
                          </p:cTn>
                        </p:par>
                        <p:par>
                          <p:cTn id="157" fill="hold">
                            <p:stCondLst>
                              <p:cond delay="15500"/>
                            </p:stCondLst>
                            <p:childTnLst>
                              <p:par>
                                <p:cTn id="158" presetID="9" presetClass="entr" presetSubtype="0"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dissolve">
                                      <p:cBhvr>
                                        <p:cTn id="160" dur="500"/>
                                        <p:tgtEl>
                                          <p:spTgt spid="25"/>
                                        </p:tgtEl>
                                      </p:cBhvr>
                                    </p:animEffect>
                                  </p:childTnLst>
                                </p:cTn>
                              </p:par>
                            </p:childTnLst>
                          </p:cTn>
                        </p:par>
                        <p:par>
                          <p:cTn id="161" fill="hold">
                            <p:stCondLst>
                              <p:cond delay="16000"/>
                            </p:stCondLst>
                            <p:childTnLst>
                              <p:par>
                                <p:cTn id="162" presetID="9" presetClass="entr" presetSubtype="0" fill="hold" nodeType="afterEffect">
                                  <p:stCondLst>
                                    <p:cond delay="0"/>
                                  </p:stCondLst>
                                  <p:childTnLst>
                                    <p:set>
                                      <p:cBhvr>
                                        <p:cTn id="163" dur="1" fill="hold">
                                          <p:stCondLst>
                                            <p:cond delay="0"/>
                                          </p:stCondLst>
                                        </p:cTn>
                                        <p:tgtEl>
                                          <p:spTgt spid="53"/>
                                        </p:tgtEl>
                                        <p:attrNameLst>
                                          <p:attrName>style.visibility</p:attrName>
                                        </p:attrNameLst>
                                      </p:cBhvr>
                                      <p:to>
                                        <p:strVal val="visible"/>
                                      </p:to>
                                    </p:set>
                                    <p:animEffect transition="in" filter="dissolve">
                                      <p:cBhvr>
                                        <p:cTn id="164" dur="500"/>
                                        <p:tgtEl>
                                          <p:spTgt spid="53"/>
                                        </p:tgtEl>
                                      </p:cBhvr>
                                    </p:animEffect>
                                  </p:childTnLst>
                                </p:cTn>
                              </p:par>
                            </p:childTnLst>
                          </p:cTn>
                        </p:par>
                        <p:par>
                          <p:cTn id="165" fill="hold">
                            <p:stCondLst>
                              <p:cond delay="16500"/>
                            </p:stCondLst>
                            <p:childTnLst>
                              <p:par>
                                <p:cTn id="166" presetID="9" presetClass="entr" presetSubtype="0" fill="hold" nodeType="afterEffect">
                                  <p:stCondLst>
                                    <p:cond delay="0"/>
                                  </p:stCondLst>
                                  <p:childTnLst>
                                    <p:set>
                                      <p:cBhvr>
                                        <p:cTn id="167" dur="1" fill="hold">
                                          <p:stCondLst>
                                            <p:cond delay="0"/>
                                          </p:stCondLst>
                                        </p:cTn>
                                        <p:tgtEl>
                                          <p:spTgt spid="57"/>
                                        </p:tgtEl>
                                        <p:attrNameLst>
                                          <p:attrName>style.visibility</p:attrName>
                                        </p:attrNameLst>
                                      </p:cBhvr>
                                      <p:to>
                                        <p:strVal val="visible"/>
                                      </p:to>
                                    </p:set>
                                    <p:animEffect transition="in" filter="dissolve">
                                      <p:cBhvr>
                                        <p:cTn id="168" dur="500"/>
                                        <p:tgtEl>
                                          <p:spTgt spid="57"/>
                                        </p:tgtEl>
                                      </p:cBhvr>
                                    </p:animEffect>
                                  </p:childTnLst>
                                </p:cTn>
                              </p:par>
                            </p:childTnLst>
                          </p:cTn>
                        </p:par>
                        <p:par>
                          <p:cTn id="169" fill="hold">
                            <p:stCondLst>
                              <p:cond delay="17000"/>
                            </p:stCondLst>
                            <p:childTnLst>
                              <p:par>
                                <p:cTn id="170" presetID="9" presetClass="entr" presetSubtype="0" fill="hold" nodeType="afterEffect">
                                  <p:stCondLst>
                                    <p:cond delay="0"/>
                                  </p:stCondLst>
                                  <p:childTnLst>
                                    <p:set>
                                      <p:cBhvr>
                                        <p:cTn id="171" dur="1" fill="hold">
                                          <p:stCondLst>
                                            <p:cond delay="0"/>
                                          </p:stCondLst>
                                        </p:cTn>
                                        <p:tgtEl>
                                          <p:spTgt spid="61"/>
                                        </p:tgtEl>
                                        <p:attrNameLst>
                                          <p:attrName>style.visibility</p:attrName>
                                        </p:attrNameLst>
                                      </p:cBhvr>
                                      <p:to>
                                        <p:strVal val="visible"/>
                                      </p:to>
                                    </p:set>
                                    <p:animEffect transition="in" filter="dissolve">
                                      <p:cBhvr>
                                        <p:cTn id="172" dur="500"/>
                                        <p:tgtEl>
                                          <p:spTgt spid="61"/>
                                        </p:tgtEl>
                                      </p:cBhvr>
                                    </p:animEffect>
                                  </p:childTnLst>
                                </p:cTn>
                              </p:par>
                            </p:childTnLst>
                          </p:cTn>
                        </p:par>
                        <p:par>
                          <p:cTn id="173" fill="hold">
                            <p:stCondLst>
                              <p:cond delay="17500"/>
                            </p:stCondLst>
                            <p:childTnLst>
                              <p:par>
                                <p:cTn id="174" presetID="9" presetClass="entr" presetSubtype="0" fill="hold" nodeType="afterEffect">
                                  <p:stCondLst>
                                    <p:cond delay="0"/>
                                  </p:stCondLst>
                                  <p:childTnLst>
                                    <p:set>
                                      <p:cBhvr>
                                        <p:cTn id="175" dur="1" fill="hold">
                                          <p:stCondLst>
                                            <p:cond delay="0"/>
                                          </p:stCondLst>
                                        </p:cTn>
                                        <p:tgtEl>
                                          <p:spTgt spid="47"/>
                                        </p:tgtEl>
                                        <p:attrNameLst>
                                          <p:attrName>style.visibility</p:attrName>
                                        </p:attrNameLst>
                                      </p:cBhvr>
                                      <p:to>
                                        <p:strVal val="visible"/>
                                      </p:to>
                                    </p:set>
                                    <p:animEffect transition="in" filter="dissolve">
                                      <p:cBhvr>
                                        <p:cTn id="176" dur="500"/>
                                        <p:tgtEl>
                                          <p:spTgt spid="47"/>
                                        </p:tgtEl>
                                      </p:cBhvr>
                                    </p:animEffect>
                                  </p:childTnLst>
                                </p:cTn>
                              </p:par>
                            </p:childTnLst>
                          </p:cTn>
                        </p:par>
                        <p:par>
                          <p:cTn id="177" fill="hold">
                            <p:stCondLst>
                              <p:cond delay="18000"/>
                            </p:stCondLst>
                            <p:childTnLst>
                              <p:par>
                                <p:cTn id="178" presetID="9" presetClass="entr" presetSubtype="0" fill="hold" nodeType="afterEffect">
                                  <p:stCondLst>
                                    <p:cond delay="0"/>
                                  </p:stCondLst>
                                  <p:childTnLst>
                                    <p:set>
                                      <p:cBhvr>
                                        <p:cTn id="179" dur="1" fill="hold">
                                          <p:stCondLst>
                                            <p:cond delay="0"/>
                                          </p:stCondLst>
                                        </p:cTn>
                                        <p:tgtEl>
                                          <p:spTgt spid="55"/>
                                        </p:tgtEl>
                                        <p:attrNameLst>
                                          <p:attrName>style.visibility</p:attrName>
                                        </p:attrNameLst>
                                      </p:cBhvr>
                                      <p:to>
                                        <p:strVal val="visible"/>
                                      </p:to>
                                    </p:set>
                                    <p:animEffect transition="in" filter="dissolve">
                                      <p:cBhvr>
                                        <p:cTn id="180" dur="500"/>
                                        <p:tgtEl>
                                          <p:spTgt spid="55"/>
                                        </p:tgtEl>
                                      </p:cBhvr>
                                    </p:animEffect>
                                  </p:childTnLst>
                                </p:cTn>
                              </p:par>
                            </p:childTnLst>
                          </p:cTn>
                        </p:par>
                        <p:par>
                          <p:cTn id="181" fill="hold">
                            <p:stCondLst>
                              <p:cond delay="18500"/>
                            </p:stCondLst>
                            <p:childTnLst>
                              <p:par>
                                <p:cTn id="182" presetID="9" presetClass="entr" presetSubtype="0" fill="hold" nodeType="afterEffect">
                                  <p:stCondLst>
                                    <p:cond delay="0"/>
                                  </p:stCondLst>
                                  <p:childTnLst>
                                    <p:set>
                                      <p:cBhvr>
                                        <p:cTn id="183" dur="1" fill="hold">
                                          <p:stCondLst>
                                            <p:cond delay="0"/>
                                          </p:stCondLst>
                                        </p:cTn>
                                        <p:tgtEl>
                                          <p:spTgt spid="41"/>
                                        </p:tgtEl>
                                        <p:attrNameLst>
                                          <p:attrName>style.visibility</p:attrName>
                                        </p:attrNameLst>
                                      </p:cBhvr>
                                      <p:to>
                                        <p:strVal val="visible"/>
                                      </p:to>
                                    </p:set>
                                    <p:animEffect transition="in" filter="dissolve">
                                      <p:cBhvr>
                                        <p:cTn id="184" dur="500"/>
                                        <p:tgtEl>
                                          <p:spTgt spid="41"/>
                                        </p:tgtEl>
                                      </p:cBhvr>
                                    </p:animEffect>
                                  </p:childTnLst>
                                </p:cTn>
                              </p:par>
                            </p:childTnLst>
                          </p:cTn>
                        </p:par>
                        <p:par>
                          <p:cTn id="185" fill="hold">
                            <p:stCondLst>
                              <p:cond delay="19000"/>
                            </p:stCondLst>
                            <p:childTnLst>
                              <p:par>
                                <p:cTn id="186" presetID="9" presetClass="entr" presetSubtype="0" fill="hold" nodeType="afterEffect">
                                  <p:stCondLst>
                                    <p:cond delay="0"/>
                                  </p:stCondLst>
                                  <p:childTnLst>
                                    <p:set>
                                      <p:cBhvr>
                                        <p:cTn id="187" dur="1" fill="hold">
                                          <p:stCondLst>
                                            <p:cond delay="0"/>
                                          </p:stCondLst>
                                        </p:cTn>
                                        <p:tgtEl>
                                          <p:spTgt spid="51"/>
                                        </p:tgtEl>
                                        <p:attrNameLst>
                                          <p:attrName>style.visibility</p:attrName>
                                        </p:attrNameLst>
                                      </p:cBhvr>
                                      <p:to>
                                        <p:strVal val="visible"/>
                                      </p:to>
                                    </p:set>
                                    <p:animEffect transition="in" filter="dissolve">
                                      <p:cBhvr>
                                        <p:cTn id="188" dur="500"/>
                                        <p:tgtEl>
                                          <p:spTgt spid="51"/>
                                        </p:tgtEl>
                                      </p:cBhvr>
                                    </p:animEffect>
                                  </p:childTnLst>
                                </p:cTn>
                              </p:par>
                            </p:childTnLst>
                          </p:cTn>
                        </p:par>
                        <p:par>
                          <p:cTn id="189" fill="hold">
                            <p:stCondLst>
                              <p:cond delay="19500"/>
                            </p:stCondLst>
                            <p:childTnLst>
                              <p:par>
                                <p:cTn id="190" presetID="9" presetClass="entr" presetSubtype="0" fill="hold" nodeType="afterEffect">
                                  <p:stCondLst>
                                    <p:cond delay="0"/>
                                  </p:stCondLst>
                                  <p:childTnLst>
                                    <p:set>
                                      <p:cBhvr>
                                        <p:cTn id="191" dur="1" fill="hold">
                                          <p:stCondLst>
                                            <p:cond delay="0"/>
                                          </p:stCondLst>
                                        </p:cTn>
                                        <p:tgtEl>
                                          <p:spTgt spid="49"/>
                                        </p:tgtEl>
                                        <p:attrNameLst>
                                          <p:attrName>style.visibility</p:attrName>
                                        </p:attrNameLst>
                                      </p:cBhvr>
                                      <p:to>
                                        <p:strVal val="visible"/>
                                      </p:to>
                                    </p:set>
                                    <p:animEffect transition="in" filter="dissolve">
                                      <p:cBhvr>
                                        <p:cTn id="19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Argonauts ❤️ CDS Hooks</a:t>
            </a:r>
          </a:p>
        </p:txBody>
      </p:sp>
      <p:grpSp>
        <p:nvGrpSpPr>
          <p:cNvPr id="8" name="Group 7"/>
          <p:cNvGrpSpPr/>
          <p:nvPr/>
        </p:nvGrpSpPr>
        <p:grpSpPr>
          <a:xfrm>
            <a:off x="414868" y="1915656"/>
            <a:ext cx="10989153" cy="1265567"/>
            <a:chOff x="414868" y="1915656"/>
            <a:chExt cx="10989153" cy="1265567"/>
          </a:xfrm>
        </p:grpSpPr>
        <p:pic>
          <p:nvPicPr>
            <p:cNvPr id="4" name="Picture 3" descr="smart-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868" y="1915656"/>
              <a:ext cx="1455917" cy="1265567"/>
            </a:xfrm>
            <a:prstGeom prst="rect">
              <a:avLst/>
            </a:prstGeom>
          </p:spPr>
        </p:pic>
        <p:sp>
          <p:nvSpPr>
            <p:cNvPr id="6" name="TextBox 5"/>
            <p:cNvSpPr txBox="1"/>
            <p:nvPr/>
          </p:nvSpPr>
          <p:spPr>
            <a:xfrm>
              <a:off x="2324744" y="1915656"/>
              <a:ext cx="9079277" cy="1077218"/>
            </a:xfrm>
            <a:prstGeom prst="rect">
              <a:avLst/>
            </a:prstGeom>
            <a:noFill/>
          </p:spPr>
          <p:txBody>
            <a:bodyPr wrap="square" rtlCol="0">
              <a:spAutoFit/>
            </a:bodyPr>
            <a:lstStyle/>
            <a:p>
              <a:r>
                <a:rPr lang="en-US" sz="3200" dirty="0">
                  <a:latin typeface="+mj-lt"/>
                </a:rPr>
                <a:t>Pushing SMART apps via a CDS Service upon opening the patient’s chart</a:t>
              </a:r>
            </a:p>
          </p:txBody>
        </p:sp>
      </p:grpSp>
      <p:grpSp>
        <p:nvGrpSpPr>
          <p:cNvPr id="9" name="Group 8"/>
          <p:cNvGrpSpPr/>
          <p:nvPr/>
        </p:nvGrpSpPr>
        <p:grpSpPr>
          <a:xfrm>
            <a:off x="414868" y="4236264"/>
            <a:ext cx="10989154" cy="1455917"/>
            <a:chOff x="414868" y="4236264"/>
            <a:chExt cx="10989154" cy="145591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4236264"/>
              <a:ext cx="1455917" cy="1455917"/>
            </a:xfrm>
            <a:prstGeom prst="rect">
              <a:avLst/>
            </a:prstGeom>
          </p:spPr>
        </p:pic>
        <p:sp>
          <p:nvSpPr>
            <p:cNvPr id="7" name="TextBox 6"/>
            <p:cNvSpPr txBox="1"/>
            <p:nvPr/>
          </p:nvSpPr>
          <p:spPr>
            <a:xfrm>
              <a:off x="2324745" y="4671834"/>
              <a:ext cx="9079277" cy="584775"/>
            </a:xfrm>
            <a:prstGeom prst="rect">
              <a:avLst/>
            </a:prstGeom>
            <a:noFill/>
          </p:spPr>
          <p:txBody>
            <a:bodyPr wrap="square" rtlCol="0">
              <a:spAutoFit/>
            </a:bodyPr>
            <a:lstStyle/>
            <a:p>
              <a:r>
                <a:rPr lang="en-US" sz="3200" dirty="0">
                  <a:latin typeface="+mj-lt"/>
                </a:rPr>
                <a:t>Validate and implement the CDS Hooks security model</a:t>
              </a:r>
            </a:p>
          </p:txBody>
        </p:sp>
      </p:grpSp>
    </p:spTree>
    <p:extLst>
      <p:ext uri="{BB962C8B-B14F-4D97-AF65-F5344CB8AC3E}">
        <p14:creationId xmlns:p14="http://schemas.microsoft.com/office/powerpoint/2010/main" val="331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2018 Roadmap</a:t>
            </a:r>
          </a:p>
        </p:txBody>
      </p:sp>
      <p:grpSp>
        <p:nvGrpSpPr>
          <p:cNvPr id="11" name="Group 10"/>
          <p:cNvGrpSpPr/>
          <p:nvPr/>
        </p:nvGrpSpPr>
        <p:grpSpPr>
          <a:xfrm>
            <a:off x="414867" y="1583403"/>
            <a:ext cx="7205134" cy="1828800"/>
            <a:chOff x="414867" y="2427074"/>
            <a:chExt cx="7205134" cy="1828800"/>
          </a:xfrm>
        </p:grpSpPr>
        <p:sp>
          <p:nvSpPr>
            <p:cNvPr id="5" name="TextBox 4"/>
            <p:cNvSpPr txBox="1"/>
            <p:nvPr/>
          </p:nvSpPr>
          <p:spPr>
            <a:xfrm>
              <a:off x="2616847" y="2959899"/>
              <a:ext cx="5003154" cy="584775"/>
            </a:xfrm>
            <a:prstGeom prst="rect">
              <a:avLst/>
            </a:prstGeom>
            <a:noFill/>
          </p:spPr>
          <p:txBody>
            <a:bodyPr wrap="square" rtlCol="0">
              <a:spAutoFit/>
            </a:bodyPr>
            <a:lstStyle/>
            <a:p>
              <a:r>
                <a:rPr lang="en-US" sz="3200" dirty="0">
                  <a:latin typeface="+mj-lt"/>
                </a:rPr>
                <a:t>Release a 1.0 specification</a:t>
              </a:r>
              <a:endParaRPr lang="en-US" sz="3200" i="1" dirty="0">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7" y="2427074"/>
              <a:ext cx="1828800" cy="1828800"/>
            </a:xfrm>
            <a:prstGeom prst="rect">
              <a:avLst/>
            </a:prstGeom>
          </p:spPr>
        </p:pic>
      </p:grpSp>
      <p:grpSp>
        <p:nvGrpSpPr>
          <p:cNvPr id="12" name="Group 11"/>
          <p:cNvGrpSpPr/>
          <p:nvPr/>
        </p:nvGrpSpPr>
        <p:grpSpPr>
          <a:xfrm>
            <a:off x="414867" y="4134991"/>
            <a:ext cx="7205134" cy="1828800"/>
            <a:chOff x="414867" y="4757002"/>
            <a:chExt cx="7205134" cy="18288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7" y="4757002"/>
              <a:ext cx="1828800" cy="1828800"/>
            </a:xfrm>
            <a:prstGeom prst="rect">
              <a:avLst/>
            </a:prstGeom>
          </p:spPr>
        </p:pic>
        <p:sp>
          <p:nvSpPr>
            <p:cNvPr id="9" name="TextBox 8"/>
            <p:cNvSpPr txBox="1"/>
            <p:nvPr/>
          </p:nvSpPr>
          <p:spPr>
            <a:xfrm>
              <a:off x="2616847" y="5379014"/>
              <a:ext cx="5003154" cy="584775"/>
            </a:xfrm>
            <a:prstGeom prst="rect">
              <a:avLst/>
            </a:prstGeom>
            <a:noFill/>
          </p:spPr>
          <p:txBody>
            <a:bodyPr wrap="square" rtlCol="0">
              <a:spAutoFit/>
            </a:bodyPr>
            <a:lstStyle/>
            <a:p>
              <a:r>
                <a:rPr lang="en-US" sz="3200" dirty="0">
                  <a:latin typeface="+mj-lt"/>
                </a:rPr>
                <a:t>Launch production pilots</a:t>
              </a:r>
              <a:endParaRPr lang="en-US" sz="3200" i="1" dirty="0">
                <a:latin typeface="+mj-lt"/>
              </a:endParaRPr>
            </a:p>
          </p:txBody>
        </p:sp>
      </p:grpSp>
    </p:spTree>
    <p:extLst>
      <p:ext uri="{BB962C8B-B14F-4D97-AF65-F5344CB8AC3E}">
        <p14:creationId xmlns:p14="http://schemas.microsoft.com/office/powerpoint/2010/main" val="2436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after 1.0?</a:t>
            </a:r>
          </a:p>
        </p:txBody>
      </p:sp>
      <p:grpSp>
        <p:nvGrpSpPr>
          <p:cNvPr id="11" name="Group 10"/>
          <p:cNvGrpSpPr/>
          <p:nvPr/>
        </p:nvGrpSpPr>
        <p:grpSpPr>
          <a:xfrm>
            <a:off x="414868" y="1237342"/>
            <a:ext cx="10732103" cy="1371600"/>
            <a:chOff x="414868" y="1237342"/>
            <a:chExt cx="10732103" cy="1371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37342"/>
              <a:ext cx="1371600" cy="1371600"/>
            </a:xfrm>
            <a:prstGeom prst="rect">
              <a:avLst/>
            </a:prstGeom>
          </p:spPr>
        </p:pic>
        <p:sp>
          <p:nvSpPr>
            <p:cNvPr id="8" name="TextBox 7"/>
            <p:cNvSpPr txBox="1"/>
            <p:nvPr/>
          </p:nvSpPr>
          <p:spPr>
            <a:xfrm>
              <a:off x="2046513" y="1630754"/>
              <a:ext cx="9100458" cy="584775"/>
            </a:xfrm>
            <a:prstGeom prst="rect">
              <a:avLst/>
            </a:prstGeom>
            <a:noFill/>
          </p:spPr>
          <p:txBody>
            <a:bodyPr wrap="square" rtlCol="0">
              <a:spAutoFit/>
            </a:bodyPr>
            <a:lstStyle/>
            <a:p>
              <a:r>
                <a:rPr lang="en-US" sz="3200" dirty="0">
                  <a:latin typeface="+mj-lt"/>
                </a:rPr>
                <a:t>Performance: trigger guards, SLAs</a:t>
              </a:r>
            </a:p>
          </p:txBody>
        </p:sp>
      </p:grpSp>
      <p:grpSp>
        <p:nvGrpSpPr>
          <p:cNvPr id="12" name="Group 11"/>
          <p:cNvGrpSpPr/>
          <p:nvPr/>
        </p:nvGrpSpPr>
        <p:grpSpPr>
          <a:xfrm>
            <a:off x="414868" y="3217898"/>
            <a:ext cx="10732103" cy="1371600"/>
            <a:chOff x="414868" y="3217898"/>
            <a:chExt cx="10732103" cy="13716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3217898"/>
              <a:ext cx="1371600" cy="1371600"/>
            </a:xfrm>
            <a:prstGeom prst="rect">
              <a:avLst/>
            </a:prstGeom>
          </p:spPr>
        </p:pic>
        <p:sp>
          <p:nvSpPr>
            <p:cNvPr id="9" name="TextBox 8"/>
            <p:cNvSpPr txBox="1"/>
            <p:nvPr/>
          </p:nvSpPr>
          <p:spPr>
            <a:xfrm>
              <a:off x="2046513" y="3611310"/>
              <a:ext cx="9100458" cy="584775"/>
            </a:xfrm>
            <a:prstGeom prst="rect">
              <a:avLst/>
            </a:prstGeom>
            <a:noFill/>
          </p:spPr>
          <p:txBody>
            <a:bodyPr wrap="square" rtlCol="0">
              <a:spAutoFit/>
            </a:bodyPr>
            <a:lstStyle/>
            <a:p>
              <a:r>
                <a:rPr lang="en-US" sz="3200" dirty="0">
                  <a:latin typeface="+mj-lt"/>
                </a:rPr>
                <a:t>Event &amp; time based hooks</a:t>
              </a:r>
            </a:p>
          </p:txBody>
        </p:sp>
      </p:grpSp>
      <p:grpSp>
        <p:nvGrpSpPr>
          <p:cNvPr id="13" name="Group 12"/>
          <p:cNvGrpSpPr/>
          <p:nvPr/>
        </p:nvGrpSpPr>
        <p:grpSpPr>
          <a:xfrm>
            <a:off x="414868" y="5198454"/>
            <a:ext cx="11094961" cy="1371600"/>
            <a:chOff x="414868" y="5198454"/>
            <a:chExt cx="11094961" cy="13716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5198454"/>
              <a:ext cx="1371600" cy="1371600"/>
            </a:xfrm>
            <a:prstGeom prst="rect">
              <a:avLst/>
            </a:prstGeom>
          </p:spPr>
        </p:pic>
        <p:sp>
          <p:nvSpPr>
            <p:cNvPr id="10" name="TextBox 9"/>
            <p:cNvSpPr txBox="1"/>
            <p:nvPr/>
          </p:nvSpPr>
          <p:spPr>
            <a:xfrm>
              <a:off x="2046513" y="5345645"/>
              <a:ext cx="9463316" cy="1077218"/>
            </a:xfrm>
            <a:prstGeom prst="rect">
              <a:avLst/>
            </a:prstGeom>
            <a:noFill/>
          </p:spPr>
          <p:txBody>
            <a:bodyPr wrap="square" rtlCol="0">
              <a:spAutoFit/>
            </a:bodyPr>
            <a:lstStyle/>
            <a:p>
              <a:r>
                <a:rPr lang="en-US" sz="3200" dirty="0">
                  <a:latin typeface="+mj-lt"/>
                </a:rPr>
                <a:t>Specific use cases</a:t>
              </a:r>
              <a:br>
                <a:rPr lang="en-US" sz="3200" dirty="0">
                  <a:latin typeface="+mj-lt"/>
                </a:rPr>
              </a:br>
              <a:r>
                <a:rPr lang="en-US" sz="3200" dirty="0">
                  <a:latin typeface="+mj-lt"/>
                </a:rPr>
                <a:t>(image ordering guidelines, CDC opioid guidelines, etc)</a:t>
              </a:r>
            </a:p>
          </p:txBody>
        </p:sp>
      </p:grpSp>
    </p:spTree>
    <p:extLst>
      <p:ext uri="{BB962C8B-B14F-4D97-AF65-F5344CB8AC3E}">
        <p14:creationId xmlns:p14="http://schemas.microsoft.com/office/powerpoint/2010/main" val="18163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651125"/>
            <a:ext cx="10515600" cy="1325563"/>
          </a:xfrm>
        </p:spPr>
        <p:txBody>
          <a:bodyPr/>
          <a:lstStyle/>
          <a:p>
            <a:pPr algn="ctr"/>
            <a:r>
              <a:rPr lang="en-US" dirty="0"/>
              <a:t>Wait, doesn’t FHIR already</a:t>
            </a:r>
            <a:br>
              <a:rPr lang="en-US" dirty="0"/>
            </a:br>
            <a:r>
              <a:rPr lang="en-US" dirty="0"/>
              <a:t>define an approach for CDS?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36" y="4582117"/>
            <a:ext cx="9931400" cy="1028700"/>
          </a:xfrm>
          <a:prstGeom prst="rect">
            <a:avLst/>
          </a:prstGeom>
        </p:spPr>
      </p:pic>
    </p:spTree>
    <p:extLst>
      <p:ext uri="{BB962C8B-B14F-4D97-AF65-F5344CB8AC3E}">
        <p14:creationId xmlns:p14="http://schemas.microsoft.com/office/powerpoint/2010/main" val="1810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1842805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93876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94330749"/>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24332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32866213"/>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8291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2724719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r>
                        <a:rPr lang="en-US" sz="3200" dirty="0">
                          <a:latin typeface="+mj-lt"/>
                        </a:rPr>
                        <a:t>Remote execution</a:t>
                      </a:r>
                    </a:p>
                  </a:txBody>
                  <a:tcPr anchor="ctr"/>
                </a:tc>
                <a:tc>
                  <a:txBody>
                    <a:bodyPr/>
                    <a:lstStyle/>
                    <a:p>
                      <a:pPr algn="ctr"/>
                      <a:r>
                        <a:rPr lang="en-US" sz="4400" dirty="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85574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What the?</a:t>
            </a:r>
            <a:r>
              <a:rPr lang="en-US" i="1" dirty="0"/>
              <a:t>!</a:t>
            </a:r>
            <a:br>
              <a:rPr lang="en-US" dirty="0"/>
            </a:br>
            <a:br>
              <a:rPr lang="en-US" dirty="0"/>
            </a:br>
            <a:r>
              <a:rPr lang="en-US" dirty="0"/>
              <a:t>More ✔ wins, right?</a:t>
            </a:r>
          </a:p>
        </p:txBody>
      </p:sp>
    </p:spTree>
    <p:extLst>
      <p:ext uri="{BB962C8B-B14F-4D97-AF65-F5344CB8AC3E}">
        <p14:creationId xmlns:p14="http://schemas.microsoft.com/office/powerpoint/2010/main" val="758475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57600" y="2600325"/>
            <a:ext cx="4992915" cy="1325563"/>
          </a:xfrm>
        </p:spPr>
        <p:txBody>
          <a:bodyPr/>
          <a:lstStyle/>
          <a:p>
            <a:pPr algn="ctr"/>
            <a:r>
              <a:rPr lang="en-US" b="1" dirty="0">
                <a:latin typeface="+mn-lt"/>
              </a:rPr>
              <a:t>broad</a:t>
            </a:r>
            <a:r>
              <a:rPr lang="en-US" dirty="0"/>
              <a:t> vs narrow</a:t>
            </a:r>
          </a:p>
        </p:txBody>
      </p:sp>
    </p:spTree>
    <p:extLst>
      <p:ext uri="{BB962C8B-B14F-4D97-AF65-F5344CB8AC3E}">
        <p14:creationId xmlns:p14="http://schemas.microsoft.com/office/powerpoint/2010/main" val="1309076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235738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756" y="681925"/>
            <a:ext cx="4702901" cy="57604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203" y="792146"/>
            <a:ext cx="381000" cy="355600"/>
          </a:xfrm>
          <a:prstGeom prst="rect">
            <a:avLst/>
          </a:prstGeom>
        </p:spPr>
      </p:pic>
      <p:sp>
        <p:nvSpPr>
          <p:cNvPr id="10" name="TextBox 9"/>
          <p:cNvSpPr txBox="1"/>
          <p:nvPr/>
        </p:nvSpPr>
        <p:spPr>
          <a:xfrm>
            <a:off x="807203" y="563565"/>
            <a:ext cx="4601388" cy="830997"/>
          </a:xfrm>
          <a:prstGeom prst="rect">
            <a:avLst/>
          </a:prstGeom>
          <a:noFill/>
        </p:spPr>
        <p:txBody>
          <a:bodyPr wrap="none" rtlCol="0">
            <a:spAutoFit/>
          </a:bodyPr>
          <a:lstStyle/>
          <a:p>
            <a:r>
              <a:rPr lang="en-US" sz="4800" dirty="0">
                <a:latin typeface="+mj-lt"/>
              </a:rPr>
              <a:t>Clinical Reasoning</a:t>
            </a:r>
          </a:p>
        </p:txBody>
      </p:sp>
    </p:spTree>
    <p:extLst>
      <p:ext uri="{BB962C8B-B14F-4D97-AF65-F5344CB8AC3E}">
        <p14:creationId xmlns:p14="http://schemas.microsoft.com/office/powerpoint/2010/main" val="2096367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References</a:t>
            </a:r>
          </a:p>
        </p:txBody>
      </p:sp>
      <p:grpSp>
        <p:nvGrpSpPr>
          <p:cNvPr id="11" name="Group 10"/>
          <p:cNvGrpSpPr/>
          <p:nvPr/>
        </p:nvGrpSpPr>
        <p:grpSpPr>
          <a:xfrm>
            <a:off x="414868" y="1219200"/>
            <a:ext cx="8195732" cy="1600200"/>
            <a:chOff x="414868" y="1219200"/>
            <a:chExt cx="8195732" cy="16002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19200"/>
              <a:ext cx="1600200" cy="1600200"/>
            </a:xfrm>
            <a:prstGeom prst="rect">
              <a:avLst/>
            </a:prstGeom>
          </p:spPr>
        </p:pic>
        <p:sp>
          <p:nvSpPr>
            <p:cNvPr id="7" name="TextBox 6"/>
            <p:cNvSpPr txBox="1"/>
            <p:nvPr/>
          </p:nvSpPr>
          <p:spPr>
            <a:xfrm>
              <a:off x="2565400" y="1542246"/>
              <a:ext cx="6045200" cy="954107"/>
            </a:xfrm>
            <a:prstGeom prst="rect">
              <a:avLst/>
            </a:prstGeom>
            <a:noFill/>
          </p:spPr>
          <p:txBody>
            <a:bodyPr wrap="square" rtlCol="0">
              <a:spAutoFit/>
            </a:bodyPr>
            <a:lstStyle/>
            <a:p>
              <a:r>
                <a:rPr lang="en-US" sz="2800" dirty="0"/>
                <a:t>Specification &amp; documentation</a:t>
              </a:r>
              <a:endParaRPr lang="en-US" sz="2800" dirty="0">
                <a:hlinkClick r:id="rId4"/>
              </a:endParaRPr>
            </a:p>
            <a:p>
              <a:r>
                <a:rPr lang="en-US" sz="2800" dirty="0">
                  <a:hlinkClick r:id="rId4"/>
                </a:rPr>
                <a:t>http://cds-hooks.org</a:t>
              </a:r>
              <a:endParaRPr lang="en-US" sz="2800" dirty="0"/>
            </a:p>
          </p:txBody>
        </p:sp>
      </p:grpSp>
      <p:grpSp>
        <p:nvGrpSpPr>
          <p:cNvPr id="12" name="Group 11"/>
          <p:cNvGrpSpPr/>
          <p:nvPr/>
        </p:nvGrpSpPr>
        <p:grpSpPr>
          <a:xfrm>
            <a:off x="414868" y="3177985"/>
            <a:ext cx="7598832" cy="1600200"/>
            <a:chOff x="414868" y="3177985"/>
            <a:chExt cx="7598832" cy="160020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3177985"/>
              <a:ext cx="1600200" cy="1600200"/>
            </a:xfrm>
            <a:prstGeom prst="rect">
              <a:avLst/>
            </a:prstGeom>
          </p:spPr>
        </p:pic>
        <p:sp>
          <p:nvSpPr>
            <p:cNvPr id="8" name="TextBox 7"/>
            <p:cNvSpPr txBox="1"/>
            <p:nvPr/>
          </p:nvSpPr>
          <p:spPr>
            <a:xfrm>
              <a:off x="2565400" y="3501031"/>
              <a:ext cx="5448300" cy="954107"/>
            </a:xfrm>
            <a:prstGeom prst="rect">
              <a:avLst/>
            </a:prstGeom>
            <a:noFill/>
          </p:spPr>
          <p:txBody>
            <a:bodyPr wrap="square" rtlCol="0">
              <a:spAutoFit/>
            </a:bodyPr>
            <a:lstStyle/>
            <a:p>
              <a:r>
                <a:rPr lang="en-US" sz="2800" dirty="0"/>
                <a:t>Sandbox</a:t>
              </a:r>
            </a:p>
            <a:p>
              <a:r>
                <a:rPr lang="en-US" sz="2800" dirty="0">
                  <a:hlinkClick r:id="rId6"/>
                </a:rPr>
                <a:t>http://sandbox.cds-hooks.org</a:t>
              </a:r>
              <a:endParaRPr lang="en-US" sz="2800" dirty="0"/>
            </a:p>
          </p:txBody>
        </p:sp>
      </p:grpSp>
      <p:grpSp>
        <p:nvGrpSpPr>
          <p:cNvPr id="13" name="Group 12"/>
          <p:cNvGrpSpPr/>
          <p:nvPr/>
        </p:nvGrpSpPr>
        <p:grpSpPr>
          <a:xfrm>
            <a:off x="414868" y="5136770"/>
            <a:ext cx="8221132" cy="1600200"/>
            <a:chOff x="414868" y="5136770"/>
            <a:chExt cx="8221132" cy="160020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868" y="5136770"/>
              <a:ext cx="1600200" cy="1600200"/>
            </a:xfrm>
            <a:prstGeom prst="rect">
              <a:avLst/>
            </a:prstGeom>
          </p:spPr>
        </p:pic>
        <p:sp>
          <p:nvSpPr>
            <p:cNvPr id="9" name="TextBox 8"/>
            <p:cNvSpPr txBox="1"/>
            <p:nvPr/>
          </p:nvSpPr>
          <p:spPr>
            <a:xfrm>
              <a:off x="2565400" y="5459816"/>
              <a:ext cx="6070600" cy="954107"/>
            </a:xfrm>
            <a:prstGeom prst="rect">
              <a:avLst/>
            </a:prstGeom>
            <a:noFill/>
          </p:spPr>
          <p:txBody>
            <a:bodyPr wrap="square" rtlCol="0">
              <a:spAutoFit/>
            </a:bodyPr>
            <a:lstStyle/>
            <a:p>
              <a:r>
                <a:rPr lang="en-US" sz="2800" dirty="0"/>
                <a:t>Source code</a:t>
              </a:r>
              <a:endParaRPr lang="en-US" sz="2800" dirty="0">
                <a:hlinkClick r:id="rId8"/>
              </a:endParaRPr>
            </a:p>
            <a:p>
              <a:r>
                <a:rPr lang="en-US" sz="2800" dirty="0">
                  <a:hlinkClick r:id="rId8"/>
                </a:rPr>
                <a:t>https://github.com/cds-hooks</a:t>
              </a:r>
              <a:endParaRPr lang="en-US" sz="2800" dirty="0"/>
            </a:p>
          </p:txBody>
        </p:sp>
      </p:grpSp>
    </p:spTree>
    <p:extLst>
      <p:ext uri="{BB962C8B-B14F-4D97-AF65-F5344CB8AC3E}">
        <p14:creationId xmlns:p14="http://schemas.microsoft.com/office/powerpoint/2010/main" val="1733196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r>
              <a:rPr lang="en-US" i="1" dirty="0"/>
              <a:t>!</a:t>
            </a:r>
          </a:p>
        </p:txBody>
      </p:sp>
      <p:sp>
        <p:nvSpPr>
          <p:cNvPr id="4" name="Title 3"/>
          <p:cNvSpPr txBox="1">
            <a:spLocks/>
          </p:cNvSpPr>
          <p:nvPr/>
        </p:nvSpPr>
        <p:spPr>
          <a:xfrm>
            <a:off x="888423" y="860615"/>
            <a:ext cx="10515600" cy="45978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Complete the tutorial and</a:t>
            </a:r>
            <a:br>
              <a:rPr lang="en-US" dirty="0"/>
            </a:br>
            <a:r>
              <a:rPr lang="en-US" dirty="0"/>
              <a:t>write your own CDS Service!</a:t>
            </a:r>
          </a:p>
          <a:p>
            <a:pPr algn="ctr"/>
            <a:endParaRPr lang="en-US" dirty="0"/>
          </a:p>
          <a:p>
            <a:pPr algn="ctr"/>
            <a:r>
              <a:rPr lang="en-US" dirty="0" err="1">
                <a:solidFill>
                  <a:schemeClr val="accent1"/>
                </a:solidFill>
              </a:rPr>
              <a:t>github.com</a:t>
            </a:r>
            <a:r>
              <a:rPr lang="en-US" dirty="0">
                <a:solidFill>
                  <a:schemeClr val="accent1"/>
                </a:solidFill>
              </a:rPr>
              <a:t>/</a:t>
            </a:r>
            <a:r>
              <a:rPr lang="en-US" dirty="0" err="1">
                <a:solidFill>
                  <a:schemeClr val="accent1"/>
                </a:solidFill>
              </a:rPr>
              <a:t>cerner</a:t>
            </a:r>
            <a:r>
              <a:rPr lang="en-US" dirty="0">
                <a:solidFill>
                  <a:schemeClr val="accent1"/>
                </a:solidFill>
              </a:rPr>
              <a:t>/</a:t>
            </a:r>
            <a:r>
              <a:rPr lang="en-US" dirty="0" err="1">
                <a:solidFill>
                  <a:schemeClr val="accent1"/>
                </a:solidFill>
              </a:rPr>
              <a:t>cds</a:t>
            </a:r>
            <a:r>
              <a:rPr lang="en-US" dirty="0">
                <a:solidFill>
                  <a:schemeClr val="accent1"/>
                </a:solidFill>
              </a:rPr>
              <a:t>-services-tutorial</a:t>
            </a:r>
          </a:p>
        </p:txBody>
      </p:sp>
    </p:spTree>
    <p:extLst>
      <p:ext uri="{BB962C8B-B14F-4D97-AF65-F5344CB8AC3E}">
        <p14:creationId xmlns:p14="http://schemas.microsoft.com/office/powerpoint/2010/main" val="957705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F7BBC-55DA-4443-A144-6CBEC0291BC9}"/>
              </a:ext>
            </a:extLst>
          </p:cNvPr>
          <p:cNvSpPr>
            <a:spLocks noGrp="1"/>
          </p:cNvSpPr>
          <p:nvPr>
            <p:ph type="title"/>
          </p:nvPr>
        </p:nvSpPr>
        <p:spPr>
          <a:xfrm>
            <a:off x="858748" y="2697359"/>
            <a:ext cx="10515600" cy="1325563"/>
          </a:xfrm>
        </p:spPr>
        <p:txBody>
          <a:bodyPr>
            <a:noAutofit/>
          </a:bodyPr>
          <a:lstStyle/>
          <a:p>
            <a:pPr algn="ctr"/>
            <a:r>
              <a:rPr lang="en-US" sz="4500" dirty="0"/>
              <a:t>Grab these CC-BY-SA slides at</a:t>
            </a:r>
            <a:br>
              <a:rPr lang="en-US" sz="4500" dirty="0"/>
            </a:br>
            <a:br>
              <a:rPr lang="en-US" sz="4500" dirty="0"/>
            </a:br>
            <a:r>
              <a:rPr lang="en-US" sz="4500" dirty="0" err="1">
                <a:solidFill>
                  <a:schemeClr val="accent1"/>
                </a:solidFill>
              </a:rPr>
              <a:t>github.com</a:t>
            </a:r>
            <a:r>
              <a:rPr lang="en-US" sz="4500" dirty="0">
                <a:solidFill>
                  <a:schemeClr val="accent1"/>
                </a:solidFill>
              </a:rPr>
              <a:t>/</a:t>
            </a:r>
            <a:r>
              <a:rPr lang="en-US" sz="4500" dirty="0" err="1">
                <a:solidFill>
                  <a:schemeClr val="accent1"/>
                </a:solidFill>
              </a:rPr>
              <a:t>kpshek</a:t>
            </a:r>
            <a:r>
              <a:rPr lang="en-US" sz="4500" dirty="0">
                <a:solidFill>
                  <a:schemeClr val="accent1"/>
                </a:solidFill>
              </a:rPr>
              <a:t>/</a:t>
            </a:r>
            <a:r>
              <a:rPr lang="en-US" sz="4500" dirty="0" err="1">
                <a:solidFill>
                  <a:schemeClr val="accent1"/>
                </a:solidFill>
              </a:rPr>
              <a:t>cds</a:t>
            </a:r>
            <a:r>
              <a:rPr lang="en-US" sz="4500" dirty="0">
                <a:solidFill>
                  <a:schemeClr val="accent1"/>
                </a:solidFill>
              </a:rPr>
              <a:t>-hooks-presentation</a:t>
            </a:r>
          </a:p>
        </p:txBody>
      </p:sp>
    </p:spTree>
    <p:extLst>
      <p:ext uri="{BB962C8B-B14F-4D97-AF65-F5344CB8AC3E}">
        <p14:creationId xmlns:p14="http://schemas.microsoft.com/office/powerpoint/2010/main" val="142263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Thanks</a:t>
            </a:r>
            <a:r>
              <a:rPr lang="en-US" i="1" dirty="0"/>
              <a:t>!</a:t>
            </a:r>
          </a:p>
        </p:txBody>
      </p:sp>
    </p:spTree>
    <p:extLst>
      <p:ext uri="{BB962C8B-B14F-4D97-AF65-F5344CB8AC3E}">
        <p14:creationId xmlns:p14="http://schemas.microsoft.com/office/powerpoint/2010/main" val="22356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a:t>Addendum</a:t>
            </a:r>
            <a:br>
              <a:rPr lang="en-US" dirty="0"/>
            </a:br>
            <a:br>
              <a:rPr lang="en-US" dirty="0"/>
            </a:br>
            <a:r>
              <a:rPr lang="en-US" sz="5300" dirty="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10177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br>
              <a:rPr lang="en-US" sz="700" dirty="0">
                <a:solidFill>
                  <a:schemeClr val="bg1"/>
                </a:solidFill>
              </a:rPr>
            </a:br>
            <a:br>
              <a:rPr lang="en-US" sz="700" dirty="0">
                <a:solidFill>
                  <a:schemeClr val="bg1"/>
                </a:solidFill>
              </a:rPr>
            </a:br>
            <a:br>
              <a:rPr lang="en-US" sz="700" dirty="0">
                <a:solidFill>
                  <a:schemeClr val="bg1"/>
                </a:solidFill>
              </a:rPr>
            </a:br>
            <a:endParaRPr lang="en-US" sz="700" dirty="0">
              <a:solidFill>
                <a:schemeClr val="bg1"/>
              </a:solidFill>
            </a:endParaRPr>
          </a:p>
          <a:p>
            <a:pPr>
              <a:lnSpc>
                <a:spcPct val="120000"/>
              </a:lnSpc>
            </a:pPr>
            <a:r>
              <a:rPr lang="en-US" sz="3200" b="1" dirty="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IDENTIFY.</a:t>
            </a: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DECIDE.</a:t>
            </a: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ACT.</a:t>
            </a: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a:solidFill>
                    <a:srgbClr val="00B0F0"/>
                  </a:solidFill>
                  <a:latin typeface="Arial" panose="020B0604020202020204" pitchFamily="34" charset="0"/>
                  <a:cs typeface="Arial" panose="020B0604020202020204" pitchFamily="34" charset="0"/>
                </a:rPr>
                <a:t>PerfectChoice Notification: Based on new culture information and facility </a:t>
              </a:r>
              <a:r>
                <a:rPr lang="en-US" sz="800" dirty="0" err="1">
                  <a:solidFill>
                    <a:srgbClr val="00B0F0"/>
                  </a:solidFill>
                  <a:latin typeface="Arial" panose="020B0604020202020204" pitchFamily="34" charset="0"/>
                  <a:cs typeface="Arial" panose="020B0604020202020204" pitchFamily="34" charset="0"/>
                </a:rPr>
                <a:t>antibiogram</a:t>
              </a:r>
              <a:r>
                <a:rPr lang="en-US" sz="800" dirty="0">
                  <a:solidFill>
                    <a:srgbClr val="00B0F0"/>
                  </a:solidFill>
                  <a:latin typeface="Arial" panose="020B0604020202020204" pitchFamily="34" charset="0"/>
                  <a:cs typeface="Arial" panose="020B0604020202020204" pitchFamily="34" charset="0"/>
                </a:rPr>
                <a:t>, the following </a:t>
              </a:r>
              <a:r>
                <a:rPr lang="en-US" sz="800" dirty="0" err="1">
                  <a:solidFill>
                    <a:srgbClr val="00B0F0"/>
                  </a:solidFill>
                  <a:latin typeface="Arial" panose="020B0604020202020204" pitchFamily="34" charset="0"/>
                  <a:cs typeface="Arial" panose="020B0604020202020204" pitchFamily="34" charset="0"/>
                </a:rPr>
                <a:t>antinfectives</a:t>
              </a:r>
              <a:r>
                <a:rPr lang="en-US" sz="800" dirty="0">
                  <a:solidFill>
                    <a:srgbClr val="00B0F0"/>
                  </a:solidFill>
                  <a:latin typeface="Arial" panose="020B0604020202020204" pitchFamily="34" charset="0"/>
                  <a:cs typeface="Arial" panose="020B0604020202020204" pitchFamily="34" charset="0"/>
                </a:rPr>
                <a:t> have the highest likelihood (% susceptible) of effectively treating the infection. </a:t>
              </a:r>
            </a:p>
            <a:p>
              <a:endParaRPr lang="en-US" sz="800" dirty="0">
                <a:solidFill>
                  <a:schemeClr val="tx1">
                    <a:lumMod val="50000"/>
                  </a:schemeClr>
                </a:solidFill>
                <a:latin typeface="Arial" panose="020B0604020202020204" pitchFamily="34" charset="0"/>
                <a:cs typeface="Arial" panose="020B0604020202020204" pitchFamily="34" charset="0"/>
              </a:endParaRPr>
            </a:p>
            <a:p>
              <a:r>
                <a:rPr lang="en-US" sz="800" i="1" dirty="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a:solidFill>
                    <a:schemeClr val="tx2"/>
                  </a:solidFill>
                  <a:latin typeface="Arial" panose="020B0604020202020204" pitchFamily="34" charset="0"/>
                  <a:cs typeface="Arial" panose="020B0604020202020204" pitchFamily="34" charset="0"/>
                </a:rPr>
                <a:t>Launch Premier </a:t>
              </a:r>
              <a:r>
                <a:rPr lang="en-US" sz="800" dirty="0" err="1">
                  <a:solidFill>
                    <a:schemeClr val="tx2"/>
                  </a:solidFill>
                  <a:latin typeface="Arial" panose="020B0604020202020204" pitchFamily="34" charset="0"/>
                  <a:cs typeface="Arial" panose="020B0604020202020204" pitchFamily="34" charset="0"/>
                </a:rPr>
                <a:t>TheraDoc</a:t>
              </a:r>
              <a:r>
                <a:rPr lang="en-US" sz="800" dirty="0">
                  <a:solidFill>
                    <a:schemeClr val="tx2"/>
                  </a:solidFill>
                  <a:latin typeface="Arial" panose="020B0604020202020204" pitchFamily="34" charset="0"/>
                  <a:cs typeface="Arial" panose="020B0604020202020204" pitchFamily="34" charset="0"/>
                </a:rPr>
                <a:t> for more details.</a:t>
              </a: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a:solidFill>
                  <a:schemeClr val="bg1"/>
                </a:solidFill>
                <a:latin typeface="Arial" panose="020B0604020202020204" pitchFamily="34" charset="0"/>
                <a:cs typeface="Arial" panose="020B0604020202020204" pitchFamily="34" charset="0"/>
              </a:rPr>
              <a:t>A Premier Solution</a:t>
            </a:r>
            <a:endParaRPr lang="en-US" sz="50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Know the priority patients with new microbiology results with automated surveillance that notifies clinicians in their workflow.</a:t>
            </a:r>
            <a:endParaRPr lang="en-US" sz="30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1281817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217"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a:t>Medication Management for Adherence</a:t>
            </a:r>
            <a:br>
              <a:rPr lang="en-US" sz="3200" dirty="0"/>
            </a:br>
            <a:r>
              <a:rPr lang="en-US" sz="2400" b="0" dirty="0"/>
              <a:t>(CDS Hooks)</a:t>
            </a:r>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a:t>Real-time medication adherence insights</a:t>
            </a:r>
            <a:br>
              <a:rPr lang="en-US" sz="2400" b="1"/>
            </a:br>
            <a:r>
              <a:rPr lang="en-US" sz="1600">
                <a:latin typeface="Arial" panose="020B0604020202020204" pitchFamily="34" charset="0"/>
              </a:rPr>
              <a:t>delivered directly into workflow during patient visits</a:t>
            </a:r>
            <a:endParaRPr lang="en-US" sz="2000" b="1"/>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a:solidFill>
                  <a:srgbClr val="ED8B00"/>
                </a:solidFill>
                <a:sym typeface="Gill Sans" pitchFamily="-109" charset="0"/>
              </a:rPr>
              <a:t>Bi-directional communication</a:t>
            </a:r>
            <a:br>
              <a:rPr lang="en-US" sz="2400" b="1">
                <a:solidFill>
                  <a:srgbClr val="ED8B00"/>
                </a:solidFill>
                <a:sym typeface="Gill Sans" pitchFamily="-109" charset="0"/>
              </a:rPr>
            </a:br>
            <a:r>
              <a:rPr lang="en-US" sz="1600">
                <a:solidFill>
                  <a:srgbClr val="ED8B00"/>
                </a:solidFill>
                <a:latin typeface="Arial" panose="020B0604020202020204" pitchFamily="34" charset="0"/>
                <a:sym typeface="Gill Sans" pitchFamily="-109" charset="0"/>
              </a:rPr>
              <a:t>to enable users to provide real-time feedback</a:t>
            </a:r>
            <a:endParaRPr lang="en-US" sz="160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180996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5"/>
            <a:ext cx="12052514" cy="1624748"/>
          </a:xfrm>
        </p:spPr>
        <p:txBody>
          <a:bodyPr>
            <a:normAutofit fontScale="90000"/>
          </a:bodyPr>
          <a:lstStyle/>
          <a:p>
            <a:r>
              <a:rPr lang="en-US" dirty="0">
                <a:solidFill>
                  <a:schemeClr val="accent1"/>
                </a:solidFill>
              </a:rPr>
              <a:t>CDS Hooks</a:t>
            </a:r>
            <a:br>
              <a:rPr lang="en-US" dirty="0"/>
            </a:br>
            <a:r>
              <a:rPr lang="en-US" sz="4700" i="1" dirty="0"/>
              <a:t>A vendor agnostic remote decision support specification</a:t>
            </a:r>
          </a:p>
        </p:txBody>
      </p:sp>
      <p:grpSp>
        <p:nvGrpSpPr>
          <p:cNvPr id="11" name="Group 10"/>
          <p:cNvGrpSpPr/>
          <p:nvPr/>
        </p:nvGrpSpPr>
        <p:grpSpPr>
          <a:xfrm>
            <a:off x="700896" y="2763327"/>
            <a:ext cx="2973033" cy="3109650"/>
            <a:chOff x="525671" y="2072495"/>
            <a:chExt cx="1945621" cy="2332238"/>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623248"/>
            </a:xfrm>
            <a:prstGeom prst="rect">
              <a:avLst/>
            </a:prstGeom>
            <a:noFill/>
          </p:spPr>
          <p:txBody>
            <a:bodyPr wrap="square" rtlCol="0">
              <a:spAutoFit/>
            </a:bodyPr>
            <a:lstStyle/>
            <a:p>
              <a:pPr algn="ctr"/>
              <a:r>
                <a:rPr lang="en-US" sz="2400" b="1" dirty="0">
                  <a:latin typeface="+mj-lt"/>
                </a:rPr>
                <a:t>Originated from the team behind SMART</a:t>
              </a:r>
            </a:p>
          </p:txBody>
        </p:sp>
      </p:grpSp>
      <p:grpSp>
        <p:nvGrpSpPr>
          <p:cNvPr id="17" name="Group 16">
            <a:extLst>
              <a:ext uri="{FF2B5EF4-FFF2-40B4-BE49-F238E27FC236}">
                <a16:creationId xmlns:a16="http://schemas.microsoft.com/office/drawing/2014/main" id="{5F077780-5EAF-7646-944F-7FDEEB64975E}"/>
              </a:ext>
            </a:extLst>
          </p:cNvPr>
          <p:cNvGrpSpPr/>
          <p:nvPr/>
        </p:nvGrpSpPr>
        <p:grpSpPr>
          <a:xfrm>
            <a:off x="8144352" y="2439375"/>
            <a:ext cx="3080375" cy="3042911"/>
            <a:chOff x="8144352" y="2439375"/>
            <a:chExt cx="3080375" cy="3042911"/>
          </a:xfrm>
        </p:grpSpPr>
        <p:sp>
          <p:nvSpPr>
            <p:cNvPr id="10" name="TextBox 9"/>
            <p:cNvSpPr txBox="1"/>
            <p:nvPr/>
          </p:nvSpPr>
          <p:spPr>
            <a:xfrm>
              <a:off x="8144352" y="5020621"/>
              <a:ext cx="3080375" cy="461665"/>
            </a:xfrm>
            <a:prstGeom prst="rect">
              <a:avLst/>
            </a:prstGeom>
            <a:noFill/>
          </p:spPr>
          <p:txBody>
            <a:bodyPr wrap="square" rtlCol="0">
              <a:spAutoFit/>
            </a:bodyPr>
            <a:lstStyle/>
            <a:p>
              <a:pPr algn="ctr"/>
              <a:r>
                <a:rPr lang="en-US" sz="2400" b="1" dirty="0">
                  <a:latin typeface="+mj-lt"/>
                </a:rPr>
                <a:t>Emerging HL7 standard</a:t>
              </a:r>
            </a:p>
          </p:txBody>
        </p:sp>
        <p:pic>
          <p:nvPicPr>
            <p:cNvPr id="6" name="Picture 5">
              <a:extLst>
                <a:ext uri="{FF2B5EF4-FFF2-40B4-BE49-F238E27FC236}">
                  <a16:creationId xmlns:a16="http://schemas.microsoft.com/office/drawing/2014/main" id="{94570F8D-8469-6740-A4B5-13CA13AFD0D2}"/>
                </a:ext>
              </a:extLst>
            </p:cNvPr>
            <p:cNvPicPr>
              <a:picLocks noChangeAspect="1"/>
            </p:cNvPicPr>
            <p:nvPr/>
          </p:nvPicPr>
          <p:blipFill>
            <a:blip r:embed="rId4"/>
            <a:stretch>
              <a:fillRect/>
            </a:stretch>
          </p:blipFill>
          <p:spPr>
            <a:xfrm>
              <a:off x="8801228" y="2439375"/>
              <a:ext cx="1766624" cy="1766624"/>
            </a:xfrm>
            <a:prstGeom prst="rect">
              <a:avLst/>
            </a:prstGeom>
          </p:spPr>
        </p:pic>
      </p:grpSp>
      <p:grpSp>
        <p:nvGrpSpPr>
          <p:cNvPr id="16" name="Group 15">
            <a:extLst>
              <a:ext uri="{FF2B5EF4-FFF2-40B4-BE49-F238E27FC236}">
                <a16:creationId xmlns:a16="http://schemas.microsoft.com/office/drawing/2014/main" id="{16622748-438F-A641-BEB6-82A07C84EB04}"/>
              </a:ext>
            </a:extLst>
          </p:cNvPr>
          <p:cNvGrpSpPr/>
          <p:nvPr/>
        </p:nvGrpSpPr>
        <p:grpSpPr>
          <a:xfrm>
            <a:off x="4412108" y="2892165"/>
            <a:ext cx="2990332" cy="3350145"/>
            <a:chOff x="4412108" y="2892165"/>
            <a:chExt cx="2990332" cy="3350145"/>
          </a:xfrm>
        </p:grpSpPr>
        <p:sp>
          <p:nvSpPr>
            <p:cNvPr id="9" name="TextBox 8"/>
            <p:cNvSpPr txBox="1"/>
            <p:nvPr/>
          </p:nvSpPr>
          <p:spPr>
            <a:xfrm>
              <a:off x="4412108" y="5041981"/>
              <a:ext cx="2990332" cy="1200329"/>
            </a:xfrm>
            <a:prstGeom prst="rect">
              <a:avLst/>
            </a:prstGeom>
            <a:noFill/>
          </p:spPr>
          <p:txBody>
            <a:bodyPr wrap="square" rtlCol="0">
              <a:spAutoFit/>
            </a:bodyPr>
            <a:lstStyle/>
            <a:p>
              <a:pPr algn="ctr"/>
              <a:r>
                <a:rPr lang="en-US" sz="2400" b="1" dirty="0">
                  <a:latin typeface="+mj-lt"/>
                </a:rPr>
                <a:t>Open source via the Creative Commons Attribution 4.0 license</a:t>
              </a:r>
            </a:p>
          </p:txBody>
        </p:sp>
        <p:pic>
          <p:nvPicPr>
            <p:cNvPr id="15" name="Picture 14">
              <a:extLst>
                <a:ext uri="{FF2B5EF4-FFF2-40B4-BE49-F238E27FC236}">
                  <a16:creationId xmlns:a16="http://schemas.microsoft.com/office/drawing/2014/main" id="{285FB555-21A9-8B48-B87C-5B207D6516D3}"/>
                </a:ext>
              </a:extLst>
            </p:cNvPr>
            <p:cNvPicPr>
              <a:picLocks noChangeAspect="1"/>
            </p:cNvPicPr>
            <p:nvPr/>
          </p:nvPicPr>
          <p:blipFill>
            <a:blip r:embed="rId5"/>
            <a:stretch>
              <a:fillRect/>
            </a:stretch>
          </p:blipFill>
          <p:spPr>
            <a:xfrm>
              <a:off x="4519476" y="2892165"/>
              <a:ext cx="2882964" cy="991019"/>
            </a:xfrm>
            <a:prstGeom prst="rect">
              <a:avLst/>
            </a:prstGeom>
          </p:spPr>
        </p:pic>
      </p:grpSp>
    </p:spTree>
    <p:extLst>
      <p:ext uri="{BB962C8B-B14F-4D97-AF65-F5344CB8AC3E}">
        <p14:creationId xmlns:p14="http://schemas.microsoft.com/office/powerpoint/2010/main" val="22539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a:solidFill>
                  <a:schemeClr val="bg1"/>
                </a:solidFill>
                <a:latin typeface="Arial" charset="0"/>
                <a:ea typeface="Arial" charset="0"/>
                <a:cs typeface="Arial" charset="0"/>
              </a:rPr>
              <a:t>Real time, workflow integrated, patient specific, evidence based</a:t>
            </a:r>
          </a:p>
          <a:p>
            <a:pPr marL="0" indent="0">
              <a:lnSpc>
                <a:spcPct val="130000"/>
              </a:lnSpc>
              <a:buFont typeface="Arial" pitchFamily="34" charset="0"/>
              <a:buNone/>
            </a:pPr>
            <a:endParaRPr lang="en-US" sz="2800">
              <a:solidFill>
                <a:schemeClr val="bg1"/>
              </a:solidFill>
              <a:latin typeface="Arial" charset="0"/>
              <a:ea typeface="Arial" charset="0"/>
              <a:cs typeface="Arial" charset="0"/>
            </a:endParaRPr>
          </a:p>
          <a:p>
            <a:pPr>
              <a:lnSpc>
                <a:spcPct val="130000"/>
              </a:lnSpc>
            </a:pPr>
            <a:r>
              <a:rPr lang="en-US" sz="2800">
                <a:solidFill>
                  <a:schemeClr val="bg1"/>
                </a:solidFill>
                <a:latin typeface="Arial" charset="0"/>
                <a:ea typeface="Arial" charset="0"/>
                <a:cs typeface="Arial" charset="0"/>
              </a:rPr>
              <a:t>Reduces 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err="1">
                <a:solidFill>
                  <a:srgbClr val="ECEEEC"/>
                </a:solidFill>
                <a:latin typeface="Arial" charset="0"/>
                <a:ea typeface="Arial" charset="0"/>
                <a:cs typeface="Arial" charset="0"/>
              </a:rPr>
              <a:t>Stanson</a:t>
            </a:r>
            <a:r>
              <a:rPr lang="en-US" sz="2800" b="1" dirty="0">
                <a:solidFill>
                  <a:srgbClr val="ECEEEC"/>
                </a:solidFill>
                <a:latin typeface="Arial" charset="0"/>
                <a:ea typeface="Arial" charset="0"/>
                <a:cs typeface="Arial" charset="0"/>
              </a:rPr>
              <a:t>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60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41821"/>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299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a:solidFill>
                  <a:schemeClr val="bg1"/>
                </a:solidFill>
              </a:rPr>
              <a:t>See common orders for </a:t>
            </a:r>
            <a:r>
              <a:rPr lang="en-US" b="1" i="1" u="sng">
                <a:solidFill>
                  <a:schemeClr val="accent6">
                    <a:lumMod val="75000"/>
                  </a:schemeClr>
                </a:solidFill>
              </a:rPr>
              <a:t>this patient</a:t>
            </a:r>
            <a:r>
              <a:rPr lang="en-US" i="1">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a:solidFill>
                  <a:schemeClr val="bg1"/>
                </a:solidFill>
              </a:rPr>
              <a:t>Smart logic knows this order should be </a:t>
            </a:r>
            <a:r>
              <a:rPr lang="en-US" b="1" i="1" u="sng">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a:solidFill>
                  <a:schemeClr val="bg1"/>
                </a:solidFill>
              </a:rPr>
              <a:t>Select from </a:t>
            </a:r>
            <a:r>
              <a:rPr lang="en-US" b="1" i="1" u="sng">
                <a:solidFill>
                  <a:schemeClr val="accent6">
                    <a:lumMod val="75000"/>
                  </a:schemeClr>
                </a:solidFill>
              </a:rPr>
              <a:t>safe</a:t>
            </a:r>
            <a:r>
              <a:rPr lang="en-US" i="1">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a:solidFill>
                  <a:schemeClr val="bg1"/>
                </a:solidFill>
              </a:rPr>
              <a:t>Leverages FDB Cloud Connector web services </a:t>
            </a:r>
          </a:p>
          <a:p>
            <a:pPr>
              <a:lnSpc>
                <a:spcPct val="85000"/>
              </a:lnSpc>
              <a:spcBef>
                <a:spcPts val="700"/>
              </a:spcBef>
            </a:pPr>
            <a:r>
              <a:rPr lang="en-US" sz="1100" i="1">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Tree>
    <p:extLst>
      <p:ext uri="{BB962C8B-B14F-4D97-AF65-F5344CB8AC3E}">
        <p14:creationId xmlns:p14="http://schemas.microsoft.com/office/powerpoint/2010/main" val="10352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7757F"/>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a:solidFill>
                  <a:prstClr val="white"/>
                </a:solidFill>
                <a:latin typeface="Calibri Light"/>
              </a:rPr>
              <a:t>(CDS Hooks)</a:t>
            </a:r>
          </a:p>
        </p:txBody>
      </p:sp>
    </p:spTree>
    <p:extLst>
      <p:ext uri="{BB962C8B-B14F-4D97-AF65-F5344CB8AC3E}">
        <p14:creationId xmlns:p14="http://schemas.microsoft.com/office/powerpoint/2010/main" val="21025748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795D5"/>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1132697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5380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a:t>
            </a:r>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a:latin typeface="+mj-lt"/>
              </a:rPr>
              <a:t>A service that is:</a:t>
            </a:r>
          </a:p>
          <a:p>
            <a:pPr marL="0" indent="0">
              <a:buNone/>
            </a:pPr>
            <a:r>
              <a:rPr lang="en-US" dirty="0">
                <a:latin typeface="+mj-lt"/>
              </a:rPr>
              <a:t>  invoked by the EHR via a </a:t>
            </a:r>
            <a:r>
              <a:rPr lang="en-US" b="1" dirty="0">
                <a:solidFill>
                  <a:srgbClr val="1981CA"/>
                </a:solidFill>
                <a:latin typeface="+mj-lt"/>
              </a:rPr>
              <a:t>hook</a:t>
            </a:r>
            <a:r>
              <a:rPr lang="en-US" dirty="0">
                <a:latin typeface="+mj-lt"/>
              </a:rPr>
              <a:t>,</a:t>
            </a:r>
          </a:p>
          <a:p>
            <a:pPr marL="0" indent="0">
              <a:buNone/>
            </a:pPr>
            <a:r>
              <a:rPr lang="en-US" dirty="0">
                <a:latin typeface="+mj-lt"/>
              </a:rPr>
              <a:t>  evaluates </a:t>
            </a:r>
            <a:r>
              <a:rPr lang="en-US" b="1" dirty="0">
                <a:solidFill>
                  <a:srgbClr val="1981CA"/>
                </a:solidFill>
                <a:latin typeface="+mj-lt"/>
              </a:rPr>
              <a:t>its own logic </a:t>
            </a:r>
            <a:r>
              <a:rPr lang="en-US" dirty="0">
                <a:latin typeface="+mj-lt"/>
              </a:rPr>
              <a:t>using FHIR data,</a:t>
            </a:r>
          </a:p>
          <a:p>
            <a:pPr marL="0" indent="0">
              <a:buNone/>
            </a:pPr>
            <a:r>
              <a:rPr lang="en-US" dirty="0">
                <a:latin typeface="+mj-lt"/>
              </a:rPr>
              <a:t>  returns decision support via </a:t>
            </a:r>
            <a:r>
              <a:rPr lang="en-US" b="1" dirty="0">
                <a:solidFill>
                  <a:srgbClr val="1981CA"/>
                </a:solidFill>
                <a:latin typeface="+mj-lt"/>
              </a:rPr>
              <a:t>cards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Hooks</a:t>
            </a:r>
          </a:p>
        </p:txBody>
      </p:sp>
      <p:sp>
        <p:nvSpPr>
          <p:cNvPr id="3" name="Content Placeholder 2"/>
          <p:cNvSpPr>
            <a:spLocks noGrp="1"/>
          </p:cNvSpPr>
          <p:nvPr>
            <p:ph idx="1"/>
          </p:nvPr>
        </p:nvSpPr>
        <p:spPr/>
        <p:txBody>
          <a:bodyPr>
            <a:normAutofit/>
          </a:bodyPr>
          <a:lstStyle/>
          <a:p>
            <a:pPr marL="0" indent="0">
              <a:buNone/>
            </a:pPr>
            <a:r>
              <a:rPr lang="en-US" b="1" dirty="0">
                <a:solidFill>
                  <a:srgbClr val="1981CA"/>
                </a:solidFill>
                <a:latin typeface="+mj-lt"/>
                <a:cs typeface="Courier New"/>
              </a:rPr>
              <a:t>patient-view</a:t>
            </a:r>
          </a:p>
          <a:p>
            <a:pPr marL="0" indent="0">
              <a:buNone/>
            </a:pPr>
            <a:r>
              <a:rPr lang="en-US" dirty="0">
                <a:latin typeface="+mj-lt"/>
              </a:rPr>
              <a:t>When a patient’s chart is opened</a:t>
            </a:r>
          </a:p>
          <a:p>
            <a:pPr marL="0" indent="0">
              <a:buNone/>
            </a:pPr>
            <a:endParaRPr lang="en-US" dirty="0">
              <a:latin typeface="+mj-lt"/>
            </a:endParaRPr>
          </a:p>
          <a:p>
            <a:pPr marL="0" indent="0">
              <a:buNone/>
            </a:pPr>
            <a:r>
              <a:rPr lang="en-US" b="1" dirty="0">
                <a:solidFill>
                  <a:srgbClr val="1981CA"/>
                </a:solidFill>
                <a:latin typeface="+mj-lt"/>
                <a:cs typeface="Courier New"/>
              </a:rPr>
              <a:t>medication-prescribe</a:t>
            </a:r>
          </a:p>
          <a:p>
            <a:pPr marL="0" indent="0">
              <a:buNone/>
            </a:pPr>
            <a:r>
              <a:rPr lang="en-US" dirty="0">
                <a:latin typeface="+mj-lt"/>
              </a:rPr>
              <a:t>When a medication is selected for prescription</a:t>
            </a:r>
          </a:p>
          <a:p>
            <a:pPr marL="0" indent="0">
              <a:buNone/>
            </a:pPr>
            <a:endParaRPr lang="en-US" dirty="0">
              <a:latin typeface="+mj-lt"/>
            </a:endParaRPr>
          </a:p>
          <a:p>
            <a:pPr marL="0" indent="0">
              <a:buNone/>
            </a:pPr>
            <a:r>
              <a:rPr lang="en-US" b="1" dirty="0">
                <a:solidFill>
                  <a:srgbClr val="1981CA"/>
                </a:solidFill>
                <a:latin typeface="+mj-lt"/>
                <a:cs typeface="Courier New"/>
              </a:rPr>
              <a:t>order-review</a:t>
            </a:r>
          </a:p>
          <a:p>
            <a:pPr marL="0" indent="0">
              <a:buNone/>
            </a:pPr>
            <a:r>
              <a:rPr lang="en-US" dirty="0">
                <a:latin typeface="+mj-lt"/>
              </a:rPr>
              <a:t>Viewing pending orders for signing</a:t>
            </a:r>
          </a:p>
        </p:txBody>
      </p:sp>
    </p:spTree>
    <p:extLst>
      <p:ext uri="{BB962C8B-B14F-4D97-AF65-F5344CB8AC3E}">
        <p14:creationId xmlns:p14="http://schemas.microsoft.com/office/powerpoint/2010/main" val="275192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03191" y="666636"/>
            <a:ext cx="1988822" cy="1903595"/>
            <a:chOff x="3307249" y="1087869"/>
            <a:chExt cx="1988822" cy="1903595"/>
          </a:xfrm>
        </p:grpSpPr>
        <p:sp>
          <p:nvSpPr>
            <p:cNvPr id="4" name="Rounded Rectangle 3"/>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12" name="Group 11"/>
          <p:cNvGrpSpPr/>
          <p:nvPr/>
        </p:nvGrpSpPr>
        <p:grpSpPr>
          <a:xfrm>
            <a:off x="383380" y="766708"/>
            <a:ext cx="2805113" cy="1482285"/>
            <a:chOff x="1497805" y="3072489"/>
            <a:chExt cx="2805113" cy="1482285"/>
          </a:xfrm>
        </p:grpSpPr>
        <p:sp>
          <p:nvSpPr>
            <p:cNvPr id="9" name="Rounded Rectangle 8"/>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10" name="Rounded Rectangle 9"/>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11" name="Rectangle 10"/>
            <p:cNvSpPr/>
            <p:nvPr/>
          </p:nvSpPr>
          <p:spPr>
            <a:xfrm>
              <a:off x="1663354" y="3539111"/>
              <a:ext cx="569387" cy="1015663"/>
            </a:xfrm>
            <a:prstGeom prst="rect">
              <a:avLst/>
            </a:prstGeom>
          </p:spPr>
          <p:txBody>
            <a:bodyPr wrap="none">
              <a:spAutoFit/>
            </a:bodyPr>
            <a:lstStyle/>
            <a:p>
              <a:r>
                <a:rPr lang="en-US" sz="6000" dirty="0"/>
                <a:t>℞</a:t>
              </a:r>
            </a:p>
          </p:txBody>
        </p:sp>
      </p:grpSp>
      <p:sp>
        <p:nvSpPr>
          <p:cNvPr id="13" name="Right Arrow 12"/>
          <p:cNvSpPr/>
          <p:nvPr/>
        </p:nvSpPr>
        <p:spPr>
          <a:xfrm>
            <a:off x="3583628" y="140412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2661" y="876156"/>
            <a:ext cx="2848112" cy="646331"/>
          </a:xfrm>
          <a:prstGeom prst="rect">
            <a:avLst/>
          </a:prstGeom>
          <a:noFill/>
        </p:spPr>
        <p:txBody>
          <a:bodyPr wrap="square" rtlCol="0">
            <a:spAutoFit/>
          </a:bodyPr>
          <a:lstStyle/>
          <a:p>
            <a:pPr algn="ctr"/>
            <a:r>
              <a:rPr lang="en-US" sz="1800" dirty="0"/>
              <a:t>EHR triggers a </a:t>
            </a:r>
            <a:r>
              <a:rPr lang="en-US" sz="1800" b="1" dirty="0"/>
              <a:t>CDS hook</a:t>
            </a:r>
            <a:r>
              <a:rPr lang="en-US" sz="1800" dirty="0"/>
              <a:t> and invokes a remote service</a:t>
            </a:r>
            <a:endParaRPr lang="en-US" sz="1800" b="1" dirty="0"/>
          </a:p>
        </p:txBody>
      </p:sp>
      <p:sp>
        <p:nvSpPr>
          <p:cNvPr id="15" name="Oval 14"/>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29" name="Oval 28"/>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34" name="TextBox 33"/>
          <p:cNvSpPr txBox="1"/>
          <p:nvPr/>
        </p:nvSpPr>
        <p:spPr>
          <a:xfrm>
            <a:off x="9325394" y="1185748"/>
            <a:ext cx="2507182" cy="923330"/>
          </a:xfrm>
          <a:prstGeom prst="rect">
            <a:avLst/>
          </a:prstGeom>
          <a:noFill/>
        </p:spPr>
        <p:txBody>
          <a:bodyPr wrap="square" rtlCol="0">
            <a:spAutoFit/>
          </a:bodyPr>
          <a:lstStyle/>
          <a:p>
            <a:r>
              <a:rPr lang="en-US" sz="1800" b="1" dirty="0"/>
              <a:t>CDS Service </a:t>
            </a:r>
            <a:r>
              <a:rPr lang="en-US" sz="1800" dirty="0"/>
              <a:t>executes</a:t>
            </a:r>
            <a:br>
              <a:rPr lang="en-US" sz="1800" dirty="0"/>
            </a:br>
            <a:r>
              <a:rPr lang="en-US" sz="1800" dirty="0"/>
              <a:t>its own rules, leveraging FHIR data as needed</a:t>
            </a:r>
            <a:endParaRPr lang="en-US" sz="1800" b="1" dirty="0"/>
          </a:p>
        </p:txBody>
      </p:sp>
      <p:sp>
        <p:nvSpPr>
          <p:cNvPr id="41" name="Can 40"/>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42" name="Right Arrow 41"/>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Elbow Connector 43"/>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46" name="TextBox 45"/>
          <p:cNvSpPr txBox="1"/>
          <p:nvPr/>
        </p:nvSpPr>
        <p:spPr>
          <a:xfrm>
            <a:off x="4086225" y="4147928"/>
            <a:ext cx="3328988" cy="646331"/>
          </a:xfrm>
          <a:prstGeom prst="rect">
            <a:avLst/>
          </a:prstGeom>
          <a:noFill/>
        </p:spPr>
        <p:txBody>
          <a:bodyPr wrap="square" rtlCol="0">
            <a:spAutoFit/>
          </a:bodyPr>
          <a:lstStyle/>
          <a:p>
            <a:pPr algn="ctr"/>
            <a:r>
              <a:rPr lang="en-US" sz="1800" dirty="0"/>
              <a:t>Returns </a:t>
            </a:r>
            <a:r>
              <a:rPr lang="en-US" sz="1800" b="1" dirty="0"/>
              <a:t>CDS cards</a:t>
            </a:r>
          </a:p>
          <a:p>
            <a:pPr algn="ctr"/>
            <a:r>
              <a:rPr lang="en-US" sz="1800" dirty="0"/>
              <a:t>(rendered and displayed by EHR)</a:t>
            </a:r>
          </a:p>
        </p:txBody>
      </p:sp>
      <p:sp>
        <p:nvSpPr>
          <p:cNvPr id="47" name="Rounded Rectangle 46"/>
          <p:cNvSpPr/>
          <p:nvPr/>
        </p:nvSpPr>
        <p:spPr>
          <a:xfrm>
            <a:off x="383380" y="3169008"/>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$200 per month</a:t>
            </a:r>
            <a:br>
              <a:rPr lang="en-US" sz="1800" dirty="0"/>
            </a:br>
            <a:r>
              <a:rPr lang="en-US" sz="1800" dirty="0"/>
              <a:t>(patient pays $30)</a:t>
            </a:r>
          </a:p>
        </p:txBody>
      </p:sp>
      <p:sp>
        <p:nvSpPr>
          <p:cNvPr id="48" name="Rounded Rectangle 47"/>
          <p:cNvSpPr/>
          <p:nvPr/>
        </p:nvSpPr>
        <p:spPr>
          <a:xfrm>
            <a:off x="383379" y="4497625"/>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Try Propranolol instead</a:t>
            </a:r>
          </a:p>
        </p:txBody>
      </p:sp>
      <p:sp>
        <p:nvSpPr>
          <p:cNvPr id="49" name="Rounded Rectangle 48"/>
          <p:cNvSpPr/>
          <p:nvPr/>
        </p:nvSpPr>
        <p:spPr>
          <a:xfrm>
            <a:off x="548929" y="4967018"/>
            <a:ext cx="2337146" cy="233632"/>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Switch to Propranolol</a:t>
            </a:r>
          </a:p>
        </p:txBody>
      </p:sp>
      <p:sp>
        <p:nvSpPr>
          <p:cNvPr id="50" name="Rounded Rectangle 49"/>
          <p:cNvSpPr/>
          <p:nvPr/>
        </p:nvSpPr>
        <p:spPr>
          <a:xfrm>
            <a:off x="383377" y="5826242"/>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Managing hypertension?</a:t>
            </a:r>
            <a:br>
              <a:rPr lang="en-US" sz="1800" dirty="0"/>
            </a:br>
            <a:r>
              <a:rPr lang="en-US" sz="1800" dirty="0"/>
              <a:t>    </a:t>
            </a:r>
            <a:r>
              <a:rPr lang="en-US" sz="1800" u="sng" dirty="0">
                <a:solidFill>
                  <a:schemeClr val="accent1">
                    <a:lumMod val="40000"/>
                    <a:lumOff val="60000"/>
                  </a:schemeClr>
                </a:solidFill>
              </a:rPr>
              <a:t>Launch JNC 8 Rx Pro</a:t>
            </a:r>
          </a:p>
        </p:txBody>
      </p:sp>
      <p:sp>
        <p:nvSpPr>
          <p:cNvPr id="51" name="TextBox 50"/>
          <p:cNvSpPr txBox="1"/>
          <p:nvPr/>
        </p:nvSpPr>
        <p:spPr>
          <a:xfrm>
            <a:off x="383376" y="2797791"/>
            <a:ext cx="2674145" cy="369332"/>
          </a:xfrm>
          <a:prstGeom prst="rect">
            <a:avLst/>
          </a:prstGeom>
          <a:noFill/>
        </p:spPr>
        <p:txBody>
          <a:bodyPr wrap="square" rtlCol="0">
            <a:spAutoFit/>
          </a:bodyPr>
          <a:lstStyle/>
          <a:p>
            <a:pPr algn="r"/>
            <a:r>
              <a:rPr lang="en-US" b="1" dirty="0"/>
              <a:t>information</a:t>
            </a:r>
            <a:r>
              <a:rPr lang="en-US" dirty="0"/>
              <a:t> card</a:t>
            </a:r>
            <a:endParaRPr lang="en-US" b="1" dirty="0"/>
          </a:p>
        </p:txBody>
      </p:sp>
      <p:sp>
        <p:nvSpPr>
          <p:cNvPr id="52" name="TextBox 51"/>
          <p:cNvSpPr txBox="1"/>
          <p:nvPr/>
        </p:nvSpPr>
        <p:spPr>
          <a:xfrm>
            <a:off x="383376" y="4147928"/>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sp>
        <p:nvSpPr>
          <p:cNvPr id="55" name="TextBox 54"/>
          <p:cNvSpPr txBox="1"/>
          <p:nvPr/>
        </p:nvSpPr>
        <p:spPr>
          <a:xfrm>
            <a:off x="383375" y="5476545"/>
            <a:ext cx="2674145" cy="369332"/>
          </a:xfrm>
          <a:prstGeom prst="rect">
            <a:avLst/>
          </a:prstGeom>
          <a:noFill/>
        </p:spPr>
        <p:txBody>
          <a:bodyPr wrap="square" rtlCol="0">
            <a:spAutoFit/>
          </a:bodyPr>
          <a:lstStyle/>
          <a:p>
            <a:pPr algn="r"/>
            <a:r>
              <a:rPr lang="en-US" b="1" dirty="0"/>
              <a:t>smart app link </a:t>
            </a:r>
            <a:r>
              <a:rPr lang="en-US" dirty="0"/>
              <a:t>card</a:t>
            </a:r>
            <a:endParaRPr lang="en-US" b="1" dirty="0"/>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94" y="6234844"/>
            <a:ext cx="294544" cy="294544"/>
          </a:xfrm>
          <a:prstGeom prst="rect">
            <a:avLst/>
          </a:prstGeom>
          <a:noFill/>
        </p:spPr>
      </p:pic>
    </p:spTree>
    <p:extLst>
      <p:ext uri="{BB962C8B-B14F-4D97-AF65-F5344CB8AC3E}">
        <p14:creationId xmlns:p14="http://schemas.microsoft.com/office/powerpoint/2010/main" val="125538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dissolve">
                                      <p:cBhvr>
                                        <p:cTn id="41" dur="500"/>
                                        <p:tgtEl>
                                          <p:spTgt spid="46"/>
                                        </p:tgtEl>
                                      </p:cBhvr>
                                    </p:animEffect>
                                  </p:childTnLst>
                                </p:cTn>
                              </p:par>
                              <p:par>
                                <p:cTn id="42" presetID="9"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dissolv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dissolve">
                                      <p:cBhvr>
                                        <p:cTn id="57" dur="500"/>
                                        <p:tgtEl>
                                          <p:spTgt spid="5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dissolve">
                                      <p:cBhvr>
                                        <p:cTn id="60" dur="500"/>
                                        <p:tgtEl>
                                          <p:spTgt spid="4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dissolv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dissolve">
                                      <p:cBhvr>
                                        <p:cTn id="68" dur="500"/>
                                        <p:tgtEl>
                                          <p:spTgt spid="5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dissolve">
                                      <p:cBhvr>
                                        <p:cTn id="71" dur="500"/>
                                        <p:tgtEl>
                                          <p:spTgt spid="50"/>
                                        </p:tgtEl>
                                      </p:cBhvr>
                                    </p:animEffect>
                                  </p:childTnLst>
                                </p:cTn>
                              </p:par>
                              <p:par>
                                <p:cTn id="72" presetID="9"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dissolv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29" grpId="0" animBg="1"/>
      <p:bldP spid="34" grpId="0"/>
      <p:bldP spid="41" grpId="0" animBg="1"/>
      <p:bldP spid="42" grpId="0" animBg="1"/>
      <p:bldP spid="43" grpId="0" animBg="1"/>
      <p:bldP spid="45" grpId="0" animBg="1"/>
      <p:bldP spid="46" grpId="0"/>
      <p:bldP spid="47" grpId="0" animBg="1"/>
      <p:bldP spid="48" grpId="0" animBg="1"/>
      <p:bldP spid="49" grpId="0" animBg="1"/>
      <p:bldP spid="50" grpId="0" animBg="1"/>
      <p:bldP spid="51" grpId="0"/>
      <p:bldP spid="52"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sp>
        <p:nvSpPr>
          <p:cNvPr id="14" name="Rectangle 13"/>
          <p:cNvSpPr/>
          <p:nvPr/>
        </p:nvSpPr>
        <p:spPr>
          <a:xfrm>
            <a:off x="436308" y="2589795"/>
            <a:ext cx="11755692" cy="4431978"/>
          </a:xfrm>
          <a:prstGeom prst="rect">
            <a:avLst/>
          </a:prstGeom>
        </p:spPr>
        <p:txBody>
          <a:bodyPr wrap="square" lIns="121917" tIns="60958" rIns="121917" bIns="60958">
            <a:spAutoFit/>
          </a:bodyPr>
          <a:lstStyle/>
          <a:p>
            <a:r>
              <a:rPr lang="en-US" sz="2800" b="1" dirty="0">
                <a:latin typeface="Courier New"/>
                <a:cs typeface="Courier New"/>
              </a:rPr>
              <a:t>{</a:t>
            </a:r>
          </a:p>
          <a:p>
            <a:r>
              <a:rPr lang="en-US" sz="2800" b="1" dirty="0">
                <a:solidFill>
                  <a:srgbClr val="3366FF"/>
                </a:solidFill>
                <a:latin typeface="Courier New"/>
                <a:cs typeface="Courier New"/>
              </a:rPr>
              <a:t>  "hook"</a:t>
            </a:r>
            <a:r>
              <a:rPr lang="en-US" sz="2800" b="1" dirty="0">
                <a:latin typeface="Courier New"/>
                <a:cs typeface="Courier New"/>
              </a:rPr>
              <a:t>: </a:t>
            </a:r>
            <a:r>
              <a:rPr lang="en-US" sz="2800" b="1" dirty="0">
                <a:solidFill>
                  <a:srgbClr val="008000"/>
                </a:solidFill>
                <a:latin typeface="Courier New"/>
                <a:cs typeface="Courier New"/>
              </a:rPr>
              <a:t>"patient-view”</a:t>
            </a:r>
            <a:r>
              <a:rPr lang="en-US" sz="2800" b="1" dirty="0">
                <a:latin typeface="Courier New"/>
                <a:cs typeface="Courier New"/>
              </a:rPr>
              <a:t>,</a:t>
            </a:r>
          </a:p>
          <a:p>
            <a:r>
              <a:rPr lang="en-US" sz="2800" b="1" dirty="0">
                <a:solidFill>
                  <a:srgbClr val="3366FF"/>
                </a:solidFill>
                <a:latin typeface="Courier New"/>
                <a:cs typeface="Courier New"/>
              </a:rPr>
              <a:t>  "fhirServer"</a:t>
            </a:r>
            <a:r>
              <a:rPr lang="en-US" sz="2800" b="1" dirty="0">
                <a:latin typeface="Courier New"/>
                <a:cs typeface="Courier New"/>
              </a:rPr>
              <a:t>: </a:t>
            </a:r>
            <a:r>
              <a:rPr lang="en-US" sz="2800" b="1" dirty="0">
                <a:solidFill>
                  <a:srgbClr val="008000"/>
                </a:solidFill>
                <a:latin typeface="Courier New"/>
                <a:cs typeface="Courier New"/>
              </a:rPr>
              <a:t>"https://fhir.example.com"</a:t>
            </a:r>
            <a:r>
              <a:rPr lang="en-US" sz="2800" b="1" dirty="0">
                <a:latin typeface="Courier New"/>
                <a:cs typeface="Courier New"/>
              </a:rPr>
              <a:t>,</a:t>
            </a:r>
          </a:p>
          <a:p>
            <a:r>
              <a:rPr lang="en-US" sz="2800" b="1" dirty="0">
                <a:solidFill>
                  <a:srgbClr val="3366FF"/>
                </a:solidFill>
                <a:latin typeface="Courier New"/>
                <a:cs typeface="Courier New"/>
              </a:rPr>
              <a:t>  "user"</a:t>
            </a:r>
            <a:r>
              <a:rPr lang="en-US" sz="2800" b="1" dirty="0">
                <a:latin typeface="Courier New"/>
                <a:cs typeface="Courier New"/>
              </a:rPr>
              <a:t>: </a:t>
            </a:r>
            <a:r>
              <a:rPr lang="en-US" sz="2800" b="1" dirty="0">
                <a:solidFill>
                  <a:srgbClr val="008000"/>
                </a:solidFill>
                <a:latin typeface="Courier New"/>
                <a:cs typeface="Courier New"/>
              </a:rPr>
              <a:t>"Practitioner/789"</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"context"</a:t>
            </a:r>
            <a:r>
              <a:rPr lang="en-US" sz="2800" b="1" dirty="0">
                <a:latin typeface="Courier New"/>
                <a:cs typeface="Courier New"/>
              </a:rPr>
              <a:t>: {</a:t>
            </a:r>
          </a:p>
          <a:p>
            <a:r>
              <a:rPr lang="en-US" sz="2800" b="1" dirty="0">
                <a:solidFill>
                  <a:srgbClr val="3366FF"/>
                </a:solidFill>
                <a:latin typeface="Courier New"/>
                <a:cs typeface="Courier New"/>
              </a:rPr>
              <a:t>    "</a:t>
            </a:r>
            <a:r>
              <a:rPr lang="en-US" sz="2800" b="1" dirty="0" err="1">
                <a:solidFill>
                  <a:srgbClr val="3366FF"/>
                </a:solidFill>
                <a:latin typeface="Courier New"/>
                <a:cs typeface="Courier New"/>
              </a:rPr>
              <a:t>patientId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"123"</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a:t>
            </a:r>
            <a:r>
              <a:rPr lang="en-US" sz="2800" b="1" dirty="0" err="1">
                <a:solidFill>
                  <a:srgbClr val="3366FF"/>
                </a:solidFill>
                <a:latin typeface="Courier New"/>
                <a:cs typeface="Courier New"/>
              </a:rPr>
              <a:t>encounterId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"456"</a:t>
            </a:r>
            <a:r>
              <a:rPr lang="en-US" sz="2800" b="1" dirty="0">
                <a:latin typeface="Courier New"/>
                <a:cs typeface="Courier New"/>
              </a:rPr>
              <a:t>,</a:t>
            </a:r>
          </a:p>
          <a:p>
            <a:r>
              <a:rPr lang="en-US" sz="2800" b="1" dirty="0">
                <a:latin typeface="Courier New"/>
                <a:cs typeface="Courier New"/>
              </a:rPr>
              <a:t>  },</a:t>
            </a:r>
          </a:p>
          <a:p>
            <a:r>
              <a:rPr lang="en-US" sz="2800" b="1" dirty="0">
                <a:solidFill>
                  <a:schemeClr val="bg1">
                    <a:lumMod val="50000"/>
                  </a:schemeClr>
                </a:solidFill>
                <a:latin typeface="Courier New"/>
                <a:cs typeface="Courier New"/>
              </a:rPr>
              <a:t>  ...</a:t>
            </a:r>
          </a:p>
          <a:p>
            <a:r>
              <a:rPr lang="en-US" sz="2800" b="1" dirty="0">
                <a:latin typeface="Courier New"/>
                <a:cs typeface="Courier New"/>
              </a:rPr>
              <a:t>}</a:t>
            </a: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0-#ppt_w/2"/>
                                          </p:val>
                                        </p:tav>
                                        <p:tav tm="100000">
                                          <p:val>
                                            <p:strVal val="#ppt_x"/>
                                          </p:val>
                                        </p:tav>
                                      </p:tavLst>
                                    </p:anim>
                                    <p:anim calcmode="lin" valueType="num">
                                      <p:cBhvr additive="base">
                                        <p:cTn id="8" dur="2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2766</TotalTime>
  <Words>2561</Words>
  <Application>Microsoft Macintosh PowerPoint</Application>
  <PresentationFormat>Widescreen</PresentationFormat>
  <Paragraphs>504</Paragraphs>
  <Slides>55</Slides>
  <Notes>29</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55</vt:i4>
      </vt:variant>
    </vt:vector>
  </HeadingPairs>
  <TitlesOfParts>
    <vt:vector size="70" baseType="lpstr">
      <vt:lpstr>MS PGothic</vt:lpstr>
      <vt:lpstr>MS PGothic</vt:lpstr>
      <vt:lpstr>ヒラギノ角ゴ ProN W3</vt:lpstr>
      <vt:lpstr>apple color emoji</vt:lpstr>
      <vt:lpstr>Arial</vt:lpstr>
      <vt:lpstr>Arial Bold</vt:lpstr>
      <vt:lpstr>Calibri</vt:lpstr>
      <vt:lpstr>Calibri Light</vt:lpstr>
      <vt:lpstr>Courier New</vt:lpstr>
      <vt:lpstr>Franklin Gothic Book</vt:lpstr>
      <vt:lpstr>Gill Sans</vt:lpstr>
      <vt:lpstr>Wingdings</vt:lpstr>
      <vt:lpstr>STYLE A</vt:lpstr>
      <vt:lpstr>Office Theme</vt:lpstr>
      <vt:lpstr>think-cell Slide</vt:lpstr>
      <vt:lpstr>Remote Decision Support with </vt:lpstr>
      <vt:lpstr>PowerPoint Presentation</vt:lpstr>
      <vt:lpstr>The problem with SMART apps</vt:lpstr>
      <vt:lpstr>PowerPoint Presentation</vt:lpstr>
      <vt:lpstr>CDS Hooks A vendor agnostic remote decision support specification</vt:lpstr>
      <vt:lpstr>CDS Service</vt:lpstr>
      <vt:lpstr>Example Hooks</vt:lpstr>
      <vt:lpstr>PowerPoint Presentation</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PowerPoint Presentation</vt:lpstr>
      <vt:lpstr>Discovery</vt:lpstr>
      <vt:lpstr>CDS Service Invocation</vt:lpstr>
      <vt:lpstr>Security</vt:lpstr>
      <vt:lpstr>Security &gt; JWT</vt:lpstr>
      <vt:lpstr>Security &gt; JWT</vt:lpstr>
      <vt:lpstr>sandbox.cds-hooks.org</vt:lpstr>
      <vt:lpstr>Separation of Concerns</vt:lpstr>
      <vt:lpstr>Separation of Concerns</vt:lpstr>
      <vt:lpstr>Separation of Concerns</vt:lpstr>
      <vt:lpstr>Separation of Concerns</vt:lpstr>
      <vt:lpstr>Separation of Concerns</vt:lpstr>
      <vt:lpstr>PowerPoint Presentation</vt:lpstr>
      <vt:lpstr>Argonauts ❤️ CDS Hooks</vt:lpstr>
      <vt:lpstr>2018 Roadmap</vt:lpstr>
      <vt:lpstr>What’s after 1.0?</vt:lpstr>
      <vt:lpstr>Wait, doesn’t FHIR already define an approach for CDS?</vt:lpstr>
      <vt:lpstr>Let’s compare!</vt:lpstr>
      <vt:lpstr>Let’s compare!</vt:lpstr>
      <vt:lpstr>Let’s compare!</vt:lpstr>
      <vt:lpstr>Let’s compare!</vt:lpstr>
      <vt:lpstr>What the?!  More ✔ wins, right?</vt:lpstr>
      <vt:lpstr>broad vs narrow</vt:lpstr>
      <vt:lpstr>PowerPoint Presentation</vt:lpstr>
      <vt:lpstr>References</vt:lpstr>
      <vt:lpstr>Let’s code!</vt:lpstr>
      <vt:lpstr>Grab these CC-BY-SA slides at  github.com/kpshek/cds-hooks-presentation</vt:lpstr>
      <vt:lpstr>Thanks!</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Shekleton,Kevin</cp:lastModifiedBy>
  <cp:revision>367</cp:revision>
  <cp:lastPrinted>2016-11-14T17:42:56Z</cp:lastPrinted>
  <dcterms:created xsi:type="dcterms:W3CDTF">2016-10-20T03:15:38Z</dcterms:created>
  <dcterms:modified xsi:type="dcterms:W3CDTF">2018-05-17T07:48:29Z</dcterms:modified>
</cp:coreProperties>
</file>